
<file path=[Content_Types].xml><?xml version="1.0" encoding="utf-8"?>
<Types xmlns="http://schemas.openxmlformats.org/package/2006/content-types">
  <Default Extension="gif" ContentType="image/gif"/>
  <Default Extension="glb" ContentType="model/gltf.binary"/>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7" r:id="rId2"/>
    <p:sldId id="263" r:id="rId3"/>
    <p:sldId id="268" r:id="rId4"/>
    <p:sldId id="282" r:id="rId5"/>
    <p:sldId id="317" r:id="rId6"/>
    <p:sldId id="283" r:id="rId7"/>
    <p:sldId id="270" r:id="rId8"/>
    <p:sldId id="269" r:id="rId9"/>
    <p:sldId id="284" r:id="rId10"/>
    <p:sldId id="318" r:id="rId11"/>
    <p:sldId id="285" r:id="rId12"/>
    <p:sldId id="342" r:id="rId13"/>
    <p:sldId id="286" r:id="rId14"/>
    <p:sldId id="344" r:id="rId15"/>
    <p:sldId id="271" r:id="rId16"/>
    <p:sldId id="287" r:id="rId17"/>
    <p:sldId id="319" r:id="rId18"/>
    <p:sldId id="320" r:id="rId19"/>
    <p:sldId id="288" r:id="rId20"/>
    <p:sldId id="321" r:id="rId21"/>
    <p:sldId id="289" r:id="rId22"/>
    <p:sldId id="348" r:id="rId23"/>
    <p:sldId id="349" r:id="rId24"/>
    <p:sldId id="272" r:id="rId25"/>
    <p:sldId id="273" r:id="rId26"/>
    <p:sldId id="294" r:id="rId27"/>
    <p:sldId id="295" r:id="rId28"/>
    <p:sldId id="296" r:id="rId29"/>
    <p:sldId id="322" r:id="rId30"/>
    <p:sldId id="323" r:id="rId31"/>
    <p:sldId id="324" r:id="rId32"/>
    <p:sldId id="274" r:id="rId33"/>
    <p:sldId id="297" r:id="rId34"/>
    <p:sldId id="298" r:id="rId35"/>
    <p:sldId id="299" r:id="rId36"/>
    <p:sldId id="275" r:id="rId37"/>
    <p:sldId id="300" r:id="rId38"/>
    <p:sldId id="301" r:id="rId39"/>
    <p:sldId id="325" r:id="rId40"/>
    <p:sldId id="326" r:id="rId41"/>
    <p:sldId id="276" r:id="rId42"/>
    <p:sldId id="327" r:id="rId43"/>
    <p:sldId id="345" r:id="rId44"/>
    <p:sldId id="328" r:id="rId45"/>
    <p:sldId id="277" r:id="rId46"/>
    <p:sldId id="278" r:id="rId47"/>
    <p:sldId id="303" r:id="rId48"/>
    <p:sldId id="329" r:id="rId49"/>
    <p:sldId id="304" r:id="rId50"/>
    <p:sldId id="331" r:id="rId51"/>
    <p:sldId id="332" r:id="rId52"/>
    <p:sldId id="306" r:id="rId53"/>
    <p:sldId id="346" r:id="rId54"/>
    <p:sldId id="279" r:id="rId55"/>
    <p:sldId id="307" r:id="rId56"/>
    <p:sldId id="333" r:id="rId57"/>
    <p:sldId id="308" r:id="rId58"/>
    <p:sldId id="309" r:id="rId59"/>
    <p:sldId id="335" r:id="rId60"/>
    <p:sldId id="310" r:id="rId61"/>
    <p:sldId id="340" r:id="rId62"/>
    <p:sldId id="341" r:id="rId63"/>
    <p:sldId id="280" r:id="rId64"/>
    <p:sldId id="311" r:id="rId65"/>
    <p:sldId id="336" r:id="rId66"/>
    <p:sldId id="312" r:id="rId67"/>
    <p:sldId id="313" r:id="rId68"/>
    <p:sldId id="338" r:id="rId69"/>
    <p:sldId id="314" r:id="rId70"/>
    <p:sldId id="347" r:id="rId71"/>
    <p:sldId id="281" r:id="rId72"/>
    <p:sldId id="315" r:id="rId73"/>
    <p:sldId id="339" r:id="rId74"/>
    <p:sldId id="316" r:id="rId75"/>
    <p:sldId id="258" r:id="rId76"/>
    <p:sldId id="267" r:id="rId7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2A324BB-2E40-4D8D-9E1F-68EEB0CADBC5}">
          <p14:sldIdLst>
            <p14:sldId id="257"/>
            <p14:sldId id="263"/>
          </p14:sldIdLst>
        </p14:section>
        <p14:section name="研究動機與目的" id="{D765B9DB-9330-43E3-8F3A-C46F24DB6399}">
          <p14:sldIdLst>
            <p14:sldId id="268"/>
            <p14:sldId id="282"/>
            <p14:sldId id="317"/>
            <p14:sldId id="283"/>
          </p14:sldIdLst>
        </p14:section>
        <p14:section name="背景知識與相關研究" id="{91825578-5B8D-4799-AD7B-1527FEF37F3A}">
          <p14:sldIdLst>
            <p14:sldId id="270"/>
            <p14:sldId id="269"/>
            <p14:sldId id="284"/>
            <p14:sldId id="318"/>
            <p14:sldId id="285"/>
            <p14:sldId id="342"/>
            <p14:sldId id="286"/>
            <p14:sldId id="344"/>
            <p14:sldId id="271"/>
            <p14:sldId id="287"/>
            <p14:sldId id="319"/>
            <p14:sldId id="320"/>
            <p14:sldId id="288"/>
            <p14:sldId id="321"/>
            <p14:sldId id="289"/>
            <p14:sldId id="348"/>
            <p14:sldId id="349"/>
          </p14:sldIdLst>
        </p14:section>
        <p14:section name="研究方法" id="{285FD111-7702-4841-AF2F-5FF7C61B725E}">
          <p14:sldIdLst>
            <p14:sldId id="272"/>
            <p14:sldId id="273"/>
            <p14:sldId id="294"/>
            <p14:sldId id="295"/>
            <p14:sldId id="296"/>
            <p14:sldId id="322"/>
            <p14:sldId id="323"/>
            <p14:sldId id="324"/>
            <p14:sldId id="274"/>
            <p14:sldId id="297"/>
            <p14:sldId id="298"/>
            <p14:sldId id="299"/>
            <p14:sldId id="275"/>
            <p14:sldId id="300"/>
            <p14:sldId id="301"/>
            <p14:sldId id="325"/>
            <p14:sldId id="326"/>
            <p14:sldId id="276"/>
            <p14:sldId id="327"/>
            <p14:sldId id="345"/>
            <p14:sldId id="328"/>
          </p14:sldIdLst>
        </p14:section>
        <p14:section name="實驗設計以及成果" id="{73F56FAE-A41F-4A88-A7C2-963579182492}">
          <p14:sldIdLst>
            <p14:sldId id="277"/>
            <p14:sldId id="278"/>
            <p14:sldId id="303"/>
            <p14:sldId id="329"/>
            <p14:sldId id="304"/>
            <p14:sldId id="331"/>
            <p14:sldId id="332"/>
            <p14:sldId id="306"/>
            <p14:sldId id="346"/>
            <p14:sldId id="279"/>
            <p14:sldId id="307"/>
            <p14:sldId id="333"/>
            <p14:sldId id="308"/>
            <p14:sldId id="309"/>
            <p14:sldId id="335"/>
            <p14:sldId id="310"/>
            <p14:sldId id="340"/>
            <p14:sldId id="341"/>
            <p14:sldId id="280"/>
            <p14:sldId id="311"/>
            <p14:sldId id="336"/>
            <p14:sldId id="312"/>
            <p14:sldId id="313"/>
            <p14:sldId id="338"/>
            <p14:sldId id="314"/>
            <p14:sldId id="347"/>
          </p14:sldIdLst>
        </p14:section>
        <p14:section name="結論與未來展望" id="{DA764E9A-C684-47E0-BBC8-B8FD3689D592}">
          <p14:sldIdLst>
            <p14:sldId id="281"/>
            <p14:sldId id="315"/>
            <p14:sldId id="339"/>
            <p14:sldId id="316"/>
            <p14:sldId id="258"/>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16" autoAdjust="0"/>
    <p:restoredTop sz="94660"/>
  </p:normalViewPr>
  <p:slideViewPr>
    <p:cSldViewPr snapToGrid="0">
      <p:cViewPr varScale="1">
        <p:scale>
          <a:sx n="106" d="100"/>
          <a:sy n="106" d="100"/>
        </p:scale>
        <p:origin x="108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30576-A0F2-4F14-8DA7-490B7F2E19E8}" type="datetimeFigureOut">
              <a:rPr lang="zh-TW" altLang="en-US" smtClean="0"/>
              <a:t>2024/6/26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540BD-4D62-42AA-84E2-68A1E10CED05}" type="slidenum">
              <a:rPr lang="zh-TW" altLang="en-US" smtClean="0"/>
              <a:t>‹#›</a:t>
            </a:fld>
            <a:endParaRPr lang="zh-TW" altLang="en-US"/>
          </a:p>
        </p:txBody>
      </p:sp>
    </p:spTree>
    <p:extLst>
      <p:ext uri="{BB962C8B-B14F-4D97-AF65-F5344CB8AC3E}">
        <p14:creationId xmlns:p14="http://schemas.microsoft.com/office/powerpoint/2010/main" val="13815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8BD1CA-1D05-80F2-3FB7-4AF19E6D8E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547DBA4-44EE-AB07-F815-3F7601928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AA4076D-EA72-FF43-1C64-38AC65FD2E65}"/>
              </a:ext>
            </a:extLst>
          </p:cNvPr>
          <p:cNvSpPr>
            <a:spLocks noGrp="1"/>
          </p:cNvSpPr>
          <p:nvPr>
            <p:ph type="dt" sz="half" idx="10"/>
          </p:nvPr>
        </p:nvSpPr>
        <p:spPr/>
        <p:txBody>
          <a:bodyPr/>
          <a:lstStyle/>
          <a:p>
            <a:fld id="{5BCCD15D-25A6-4D1D-9534-D71BB1FCD3B1}"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29362B49-B64A-DF52-1EDB-C26968B87D5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F19590F-1CBF-C7CF-C6B8-84239B9BA92A}"/>
              </a:ext>
            </a:extLst>
          </p:cNvPr>
          <p:cNvSpPr>
            <a:spLocks noGrp="1"/>
          </p:cNvSpPr>
          <p:nvPr>
            <p:ph type="sldNum" sz="quarter" idx="12"/>
          </p:nvPr>
        </p:nvSpPr>
        <p:spPr>
          <a:xfrm>
            <a:off x="9296400" y="6356350"/>
            <a:ext cx="2743200" cy="365125"/>
          </a:xfrm>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229294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BA4C2-2ED6-CF90-87B4-9E1D3B8958B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B7BC4F1-C7EA-B8D5-988A-1553DC54240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B2C053-CADA-60FC-B0A7-ED172775C101}"/>
              </a:ext>
            </a:extLst>
          </p:cNvPr>
          <p:cNvSpPr>
            <a:spLocks noGrp="1"/>
          </p:cNvSpPr>
          <p:nvPr>
            <p:ph type="dt" sz="half" idx="10"/>
          </p:nvPr>
        </p:nvSpPr>
        <p:spPr/>
        <p:txBody>
          <a:bodyPr/>
          <a:lstStyle/>
          <a:p>
            <a:fld id="{60969A0D-CD62-4253-9AC2-3DA5C1D77D61}"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86A864F2-CE6A-A8CE-CC7A-79C05D1D42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B0940B-10DA-6897-4882-4DBE7AB11D5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2976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CE235C6-6061-70C5-59F7-B6CCFB26089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B64EA4D-DBFD-9188-6B76-5C169072E12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F82D39D-D942-4733-C76F-9DB16FFC4B1B}"/>
              </a:ext>
            </a:extLst>
          </p:cNvPr>
          <p:cNvSpPr>
            <a:spLocks noGrp="1"/>
          </p:cNvSpPr>
          <p:nvPr>
            <p:ph type="dt" sz="half" idx="10"/>
          </p:nvPr>
        </p:nvSpPr>
        <p:spPr/>
        <p:txBody>
          <a:bodyPr/>
          <a:lstStyle/>
          <a:p>
            <a:fld id="{D00072DD-B4AF-420D-B353-2400A6123245}"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7B0BB31D-EF9B-B806-8F45-1E53D14DBF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3406B3-A75A-00F1-D772-772B72B7E0BE}"/>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554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CCEAFA-A0A2-F6AA-5399-8177A69D505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419CCB-3B67-A475-9127-561B0D8CECA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06491E-B4DA-E090-574F-BB796358DC11}"/>
              </a:ext>
            </a:extLst>
          </p:cNvPr>
          <p:cNvSpPr>
            <a:spLocks noGrp="1"/>
          </p:cNvSpPr>
          <p:nvPr>
            <p:ph type="dt" sz="half" idx="10"/>
          </p:nvPr>
        </p:nvSpPr>
        <p:spPr/>
        <p:txBody>
          <a:bodyPr/>
          <a:lstStyle/>
          <a:p>
            <a:fld id="{512C8A68-ADA4-476C-81C9-D175C1D6B0EA}"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277194B9-C135-12FF-292D-5CE0B02D73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08BF37-AD16-C464-AC2E-1D6698081A85}"/>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53211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D60D6-94E8-F76C-A4AE-BF958789368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0EF63DB-22F7-8A7E-F35D-B422E1636F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B3C7FBB-1A49-DF5D-7B32-AE013F714C14}"/>
              </a:ext>
            </a:extLst>
          </p:cNvPr>
          <p:cNvSpPr>
            <a:spLocks noGrp="1"/>
          </p:cNvSpPr>
          <p:nvPr>
            <p:ph type="dt" sz="half" idx="10"/>
          </p:nvPr>
        </p:nvSpPr>
        <p:spPr/>
        <p:txBody>
          <a:bodyPr/>
          <a:lstStyle/>
          <a:p>
            <a:fld id="{B886DCBE-AF6F-4D02-91F8-71607A8E4CA5}"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E4697D95-74FD-76A4-A38B-CC14D4A134F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2765AE-A800-240C-6A5F-1B707898746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63826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41F288-90A0-50B8-3DFF-0D7CB0787CC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D62D844-07DA-0CB8-4BFD-41EA68195E1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DF0E093-C0F0-79FE-2767-07FDD6EB47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48875FB-B7E2-9507-BFA6-3323976E451C}"/>
              </a:ext>
            </a:extLst>
          </p:cNvPr>
          <p:cNvSpPr>
            <a:spLocks noGrp="1"/>
          </p:cNvSpPr>
          <p:nvPr>
            <p:ph type="dt" sz="half" idx="10"/>
          </p:nvPr>
        </p:nvSpPr>
        <p:spPr/>
        <p:txBody>
          <a:bodyPr/>
          <a:lstStyle/>
          <a:p>
            <a:fld id="{394EAF03-85C7-40BD-AA82-8A2F1303271D}" type="datetime1">
              <a:rPr lang="zh-TW" altLang="en-US" smtClean="0"/>
              <a:t>2024/6/26</a:t>
            </a:fld>
            <a:endParaRPr lang="zh-TW" altLang="en-US"/>
          </a:p>
        </p:txBody>
      </p:sp>
      <p:sp>
        <p:nvSpPr>
          <p:cNvPr id="6" name="頁尾版面配置區 5">
            <a:extLst>
              <a:ext uri="{FF2B5EF4-FFF2-40B4-BE49-F238E27FC236}">
                <a16:creationId xmlns:a16="http://schemas.microsoft.com/office/drawing/2014/main" id="{52ED1771-6080-54CC-0256-9814780AAF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D7C98F0-2FCB-EAC4-BF3F-AA1F7FE2AC1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419947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2B572-E3B4-D2DA-AAE5-6BF5104428A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6023553-3090-A8B3-9EC0-DF178763C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2E976B6-D516-44A5-F927-5A00A1962A0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8DE958-18AE-9F50-0638-6F4EE3F5E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86512AF-C19E-4779-9F65-6253B58DB46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72CCF9C-B6E9-D513-32DA-FE1F40375163}"/>
              </a:ext>
            </a:extLst>
          </p:cNvPr>
          <p:cNvSpPr>
            <a:spLocks noGrp="1"/>
          </p:cNvSpPr>
          <p:nvPr>
            <p:ph type="dt" sz="half" idx="10"/>
          </p:nvPr>
        </p:nvSpPr>
        <p:spPr/>
        <p:txBody>
          <a:bodyPr/>
          <a:lstStyle/>
          <a:p>
            <a:fld id="{82177FC1-2677-48BE-A54A-F2127438CC8B}" type="datetime1">
              <a:rPr lang="zh-TW" altLang="en-US" smtClean="0"/>
              <a:t>2024/6/26</a:t>
            </a:fld>
            <a:endParaRPr lang="zh-TW" altLang="en-US"/>
          </a:p>
        </p:txBody>
      </p:sp>
      <p:sp>
        <p:nvSpPr>
          <p:cNvPr id="8" name="頁尾版面配置區 7">
            <a:extLst>
              <a:ext uri="{FF2B5EF4-FFF2-40B4-BE49-F238E27FC236}">
                <a16:creationId xmlns:a16="http://schemas.microsoft.com/office/drawing/2014/main" id="{796C7378-FC24-1383-B0E7-F4F141C951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64CCEDC-F238-6070-8519-B95FF230841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68419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8F31D9-9BAB-2A6C-FA6A-CCA68F8BDDC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C3B25D0-2BA2-9B0A-D9E1-A42A868CD43E}"/>
              </a:ext>
            </a:extLst>
          </p:cNvPr>
          <p:cNvSpPr>
            <a:spLocks noGrp="1"/>
          </p:cNvSpPr>
          <p:nvPr>
            <p:ph type="dt" sz="half" idx="10"/>
          </p:nvPr>
        </p:nvSpPr>
        <p:spPr/>
        <p:txBody>
          <a:bodyPr/>
          <a:lstStyle/>
          <a:p>
            <a:fld id="{B3280EB3-2FDF-4EC1-90A1-7D4A99B40E64}" type="datetime1">
              <a:rPr lang="zh-TW" altLang="en-US" smtClean="0"/>
              <a:t>2024/6/26</a:t>
            </a:fld>
            <a:endParaRPr lang="zh-TW" altLang="en-US"/>
          </a:p>
        </p:txBody>
      </p:sp>
      <p:sp>
        <p:nvSpPr>
          <p:cNvPr id="4" name="頁尾版面配置區 3">
            <a:extLst>
              <a:ext uri="{FF2B5EF4-FFF2-40B4-BE49-F238E27FC236}">
                <a16:creationId xmlns:a16="http://schemas.microsoft.com/office/drawing/2014/main" id="{9C973B25-2C59-6837-AE8E-5953B6F535F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89A4292-766C-D895-FAEF-06E9BF547081}"/>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36532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1D236F5-A447-51F8-9C05-25247F523397}"/>
              </a:ext>
            </a:extLst>
          </p:cNvPr>
          <p:cNvSpPr>
            <a:spLocks noGrp="1"/>
          </p:cNvSpPr>
          <p:nvPr>
            <p:ph type="dt" sz="half" idx="10"/>
          </p:nvPr>
        </p:nvSpPr>
        <p:spPr/>
        <p:txBody>
          <a:bodyPr/>
          <a:lstStyle/>
          <a:p>
            <a:fld id="{D3B21ED7-1F06-4C18-9B0B-C0D4BBA5C7AE}" type="datetime1">
              <a:rPr lang="zh-TW" altLang="en-US" smtClean="0"/>
              <a:t>2024/6/26</a:t>
            </a:fld>
            <a:endParaRPr lang="zh-TW" altLang="en-US"/>
          </a:p>
        </p:txBody>
      </p:sp>
      <p:sp>
        <p:nvSpPr>
          <p:cNvPr id="3" name="頁尾版面配置區 2">
            <a:extLst>
              <a:ext uri="{FF2B5EF4-FFF2-40B4-BE49-F238E27FC236}">
                <a16:creationId xmlns:a16="http://schemas.microsoft.com/office/drawing/2014/main" id="{83B466CF-A480-F1CC-2C0C-00F7D755034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1D3CB7E-8D21-04C6-0AD0-FCE8A3917B3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5961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71A815-E29B-1F24-6F6C-CB38191DE12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756FC1-035D-A18B-20DB-AD75FA0AD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644C6D9-503B-E6F3-0042-D395CFE34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EEE8AC1-4E5F-DDB4-1144-92B20E9B330D}"/>
              </a:ext>
            </a:extLst>
          </p:cNvPr>
          <p:cNvSpPr>
            <a:spLocks noGrp="1"/>
          </p:cNvSpPr>
          <p:nvPr>
            <p:ph type="dt" sz="half" idx="10"/>
          </p:nvPr>
        </p:nvSpPr>
        <p:spPr/>
        <p:txBody>
          <a:bodyPr/>
          <a:lstStyle/>
          <a:p>
            <a:fld id="{0F950072-8E81-4D00-BAE7-AA3BD91146EE}" type="datetime1">
              <a:rPr lang="zh-TW" altLang="en-US" smtClean="0"/>
              <a:t>2024/6/26</a:t>
            </a:fld>
            <a:endParaRPr lang="zh-TW" altLang="en-US"/>
          </a:p>
        </p:txBody>
      </p:sp>
      <p:sp>
        <p:nvSpPr>
          <p:cNvPr id="6" name="頁尾版面配置區 5">
            <a:extLst>
              <a:ext uri="{FF2B5EF4-FFF2-40B4-BE49-F238E27FC236}">
                <a16:creationId xmlns:a16="http://schemas.microsoft.com/office/drawing/2014/main" id="{255ECA71-6ED5-29E1-E7A8-CBCDB5307C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26CC6EB-BFC2-EA96-DFF0-F319735B24E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49917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037F8-59EA-D1AD-27AA-B7547F0B75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3605B72-95E6-F26B-EBC3-EF1FEAFEA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5062BB-D9AD-298D-84C4-9FAA315FF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B7A55F5-1B11-C9E3-4F9A-A077782E5A7F}"/>
              </a:ext>
            </a:extLst>
          </p:cNvPr>
          <p:cNvSpPr>
            <a:spLocks noGrp="1"/>
          </p:cNvSpPr>
          <p:nvPr>
            <p:ph type="dt" sz="half" idx="10"/>
          </p:nvPr>
        </p:nvSpPr>
        <p:spPr/>
        <p:txBody>
          <a:bodyPr/>
          <a:lstStyle/>
          <a:p>
            <a:fld id="{70FECA24-D6A5-479C-B421-65BFE2514EEA}" type="datetime1">
              <a:rPr lang="zh-TW" altLang="en-US" smtClean="0"/>
              <a:t>2024/6/26</a:t>
            </a:fld>
            <a:endParaRPr lang="zh-TW" altLang="en-US"/>
          </a:p>
        </p:txBody>
      </p:sp>
      <p:sp>
        <p:nvSpPr>
          <p:cNvPr id="6" name="頁尾版面配置區 5">
            <a:extLst>
              <a:ext uri="{FF2B5EF4-FFF2-40B4-BE49-F238E27FC236}">
                <a16:creationId xmlns:a16="http://schemas.microsoft.com/office/drawing/2014/main" id="{19607C29-D53E-9DAC-D84C-1E1434590B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39FF23B-3F61-7ABC-AFD2-A3BAD4FC51E2}"/>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1284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2DD5FD6-2598-BB58-0847-AF1ACF638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015C9D-3474-F4DE-6C6A-5427F9D04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A6D766-C84B-B5F3-1B19-D17BD6C85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93F3DF-CA09-4293-9AD4-6B399546D6AB}" type="datetime1">
              <a:rPr lang="zh-TW" altLang="en-US" smtClean="0"/>
              <a:t>2024/6/26</a:t>
            </a:fld>
            <a:endParaRPr lang="zh-TW" altLang="en-US"/>
          </a:p>
        </p:txBody>
      </p:sp>
      <p:sp>
        <p:nvSpPr>
          <p:cNvPr id="5" name="頁尾版面配置區 4">
            <a:extLst>
              <a:ext uri="{FF2B5EF4-FFF2-40B4-BE49-F238E27FC236}">
                <a16:creationId xmlns:a16="http://schemas.microsoft.com/office/drawing/2014/main" id="{13C0C994-8A8F-87C8-8CB4-D268FD55E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C1ABF67-5132-D979-DADC-C16428C51F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7369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f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9.png"/><Relationship Id="rId5" Type="http://schemas.microsoft.com/office/2017/06/relationships/model3d" Target="../media/model3d2.glb"/><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xml"/><Relationship Id="rId4" Type="http://schemas.openxmlformats.org/officeDocument/2006/relationships/image" Target="../media/image26.jp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7/06/relationships/model3d" Target="../media/model3d3.glb"/><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microsoft.com/office/2017/06/relationships/model3d" Target="../media/model3d3.glb"/><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21.jpg"/><Relationship Id="rId4" Type="http://schemas.openxmlformats.org/officeDocument/2006/relationships/image" Target="../media/image22.jpg"/></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gi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microsoft.com/office/2017/06/relationships/model3d" Target="../media/model3d4.glb"/><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microsoft.com/office/2017/06/relationships/model3d" Target="../media/model3d4.glb"/><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1.jpg"/><Relationship Id="rId4" Type="http://schemas.openxmlformats.org/officeDocument/2006/relationships/image" Target="../media/image2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gif"/><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gif"/><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microsoft.com/office/2017/06/relationships/model3d" Target="../media/model3d5.glb"/><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56.png"/><Relationship Id="rId7" Type="http://schemas.openxmlformats.org/officeDocument/2006/relationships/image" Target="../media/image28.png"/><Relationship Id="rId2" Type="http://schemas.microsoft.com/office/2017/06/relationships/model3d" Target="../media/model3d5.glb"/><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1.jpg"/><Relationship Id="rId4" Type="http://schemas.openxmlformats.org/officeDocument/2006/relationships/image" Target="../media/image22.jpg"/><Relationship Id="rId9"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g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ACF6178C-4EDE-44AB-0CD0-81BA25FDD094}"/>
              </a:ext>
            </a:extLst>
          </p:cNvPr>
          <p:cNvSpPr txBox="1"/>
          <p:nvPr/>
        </p:nvSpPr>
        <p:spPr>
          <a:xfrm>
            <a:off x="121019" y="2207483"/>
            <a:ext cx="11949962" cy="1384995"/>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使用大型語言模型進行機器控制指令的自動化生成</a:t>
            </a:r>
            <a:endParaRPr lang="en-US" altLang="zh-TW" sz="2800" b="1" dirty="0">
              <a:latin typeface="標楷體" panose="03000509000000000000" pitchFamily="65" charset="-120"/>
              <a:ea typeface="標楷體" panose="03000509000000000000" pitchFamily="65" charset="-120"/>
            </a:endParaRPr>
          </a:p>
          <a:p>
            <a:pPr algn="ctr"/>
            <a:r>
              <a:rPr lang="en-US" altLang="zh-TW" sz="2800" b="1" dirty="0">
                <a:latin typeface="標楷體" panose="03000509000000000000" pitchFamily="65" charset="-120"/>
                <a:ea typeface="標楷體" panose="03000509000000000000" pitchFamily="65" charset="-120"/>
              </a:rPr>
              <a:t>Automated Generation of Machine Control Commands Using Large Language Models</a:t>
            </a:r>
            <a:endParaRPr lang="zh-TW" altLang="en-US" sz="2800" b="1" dirty="0">
              <a:latin typeface="標楷體" panose="03000509000000000000" pitchFamily="65" charset="-120"/>
              <a:ea typeface="標楷體" panose="03000509000000000000" pitchFamily="65" charset="-120"/>
            </a:endParaRPr>
          </a:p>
        </p:txBody>
      </p:sp>
      <p:sp>
        <p:nvSpPr>
          <p:cNvPr id="12" name="文字方塊 11">
            <a:extLst>
              <a:ext uri="{FF2B5EF4-FFF2-40B4-BE49-F238E27FC236}">
                <a16:creationId xmlns:a16="http://schemas.microsoft.com/office/drawing/2014/main" id="{124D2B25-6B63-48C6-D407-CE5CCF811592}"/>
              </a:ext>
            </a:extLst>
          </p:cNvPr>
          <p:cNvSpPr txBox="1"/>
          <p:nvPr/>
        </p:nvSpPr>
        <p:spPr>
          <a:xfrm>
            <a:off x="3656646" y="4293879"/>
            <a:ext cx="4845230" cy="830997"/>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研究生：蔡時富</a:t>
            </a:r>
            <a:endParaRPr lang="en-US" altLang="zh-TW" sz="2400" dirty="0">
              <a:latin typeface="標楷體" panose="03000509000000000000" pitchFamily="65" charset="-120"/>
              <a:ea typeface="標楷體" panose="03000509000000000000" pitchFamily="65" charset="-120"/>
            </a:endParaRPr>
          </a:p>
          <a:p>
            <a:pPr algn="ctr"/>
            <a:r>
              <a:rPr lang="zh-TW" altLang="en-US" sz="2400" dirty="0">
                <a:latin typeface="標楷體" panose="03000509000000000000" pitchFamily="65" charset="-120"/>
                <a:ea typeface="標楷體" panose="03000509000000000000" pitchFamily="65" charset="-120"/>
              </a:rPr>
              <a:t>指導教授：蘇木春</a:t>
            </a:r>
          </a:p>
        </p:txBody>
      </p:sp>
      <p:sp>
        <p:nvSpPr>
          <p:cNvPr id="4" name="投影片編號版面配置區 3">
            <a:extLst>
              <a:ext uri="{FF2B5EF4-FFF2-40B4-BE49-F238E27FC236}">
                <a16:creationId xmlns:a16="http://schemas.microsoft.com/office/drawing/2014/main" id="{9A2912C4-FDA4-E912-EE28-4AB7DB50D107}"/>
              </a:ext>
            </a:extLst>
          </p:cNvPr>
          <p:cNvSpPr>
            <a:spLocks noGrp="1"/>
          </p:cNvSpPr>
          <p:nvPr>
            <p:ph type="sldNum" sz="quarter" idx="12"/>
          </p:nvPr>
        </p:nvSpPr>
        <p:spPr/>
        <p:txBody>
          <a:bodyPr/>
          <a:lstStyle/>
          <a:p>
            <a:fld id="{E5C60907-9731-46B4-A33D-FDF5DC3BFF3C}" type="slidenum">
              <a:rPr lang="zh-TW" altLang="en-US" smtClean="0"/>
              <a:t>1</a:t>
            </a:fld>
            <a:endParaRPr lang="zh-TW" altLang="en-US"/>
          </a:p>
        </p:txBody>
      </p:sp>
    </p:spTree>
    <p:extLst>
      <p:ext uri="{BB962C8B-B14F-4D97-AF65-F5344CB8AC3E}">
        <p14:creationId xmlns:p14="http://schemas.microsoft.com/office/powerpoint/2010/main" val="3123943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大型語言模型的研究現況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700155"/>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BERT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Bidirectional Encoder Representations from Transformers</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BERT </a:t>
            </a:r>
            <a:r>
              <a:rPr lang="zh-TW" altLang="en-US" sz="2400" dirty="0">
                <a:latin typeface="標楷體" panose="03000509000000000000" pitchFamily="65" charset="-120"/>
                <a:ea typeface="標楷體" panose="03000509000000000000" pitchFamily="65" charset="-120"/>
              </a:rPr>
              <a:t>是一個雙向的 </a:t>
            </a:r>
            <a:r>
              <a:rPr lang="en-US" altLang="zh-TW" sz="2400" dirty="0">
                <a:latin typeface="標楷體" panose="03000509000000000000" pitchFamily="65" charset="-120"/>
                <a:ea typeface="標楷體" panose="03000509000000000000" pitchFamily="65" charset="-120"/>
              </a:rPr>
              <a:t>Transformer </a:t>
            </a:r>
            <a:r>
              <a:rPr lang="zh-TW" altLang="en-US" sz="2400" dirty="0">
                <a:latin typeface="標楷體" panose="03000509000000000000" pitchFamily="65" charset="-120"/>
                <a:ea typeface="標楷體" panose="03000509000000000000" pitchFamily="65" charset="-120"/>
              </a:rPr>
              <a:t>模型，通過預訓練和微調，在多項自然語言處理任務上表現卓越。</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大型語言模型（</a:t>
            </a:r>
            <a:r>
              <a:rPr lang="en-US" altLang="zh-TW" sz="2400" dirty="0">
                <a:latin typeface="標楷體" panose="03000509000000000000" pitchFamily="65" charset="-120"/>
                <a:ea typeface="標楷體" panose="03000509000000000000" pitchFamily="65" charset="-120"/>
              </a:rPr>
              <a:t>Large Language Model, LLM</a:t>
            </a:r>
            <a:r>
              <a:rPr lang="zh-TW" altLang="en-US" sz="2400" dirty="0">
                <a:latin typeface="標楷體" panose="03000509000000000000" pitchFamily="65" charset="-120"/>
                <a:ea typeface="標楷體" panose="03000509000000000000" pitchFamily="65" charset="-120"/>
              </a:rPr>
              <a:t>）：在過去的幾年中，大型語言模型取得了巨大的進展，這些模型擅長理解和生成類人語言。</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多模態模型 </a:t>
            </a:r>
            <a:r>
              <a:rPr lang="en-US" altLang="zh-TW" sz="2400" dirty="0">
                <a:latin typeface="標楷體" panose="03000509000000000000" pitchFamily="65" charset="-120"/>
                <a:ea typeface="標楷體" panose="03000509000000000000" pitchFamily="65" charset="-120"/>
              </a:rPr>
              <a:t>(Large Multimodal Models, LMM) </a:t>
            </a:r>
            <a:r>
              <a:rPr lang="zh-TW" altLang="en-US" sz="2400" dirty="0">
                <a:latin typeface="標楷體" panose="03000509000000000000" pitchFamily="65" charset="-120"/>
                <a:ea typeface="標楷體" panose="03000509000000000000" pitchFamily="65" charset="-120"/>
              </a:rPr>
              <a:t>：現今的人工智慧技術不僅能夠處理文本資訊，還可以處理如圖像、音訊、影片等多種模式。</a:t>
            </a:r>
          </a:p>
        </p:txBody>
      </p:sp>
      <p:sp>
        <p:nvSpPr>
          <p:cNvPr id="5" name="投影片編號版面配置區 4">
            <a:extLst>
              <a:ext uri="{FF2B5EF4-FFF2-40B4-BE49-F238E27FC236}">
                <a16:creationId xmlns:a16="http://schemas.microsoft.com/office/drawing/2014/main" id="{5E6A18F5-027B-A00D-FEB6-65086702128C}"/>
              </a:ext>
            </a:extLst>
          </p:cNvPr>
          <p:cNvSpPr>
            <a:spLocks noGrp="1"/>
          </p:cNvSpPr>
          <p:nvPr>
            <p:ph type="sldNum" sz="quarter" idx="12"/>
          </p:nvPr>
        </p:nvSpPr>
        <p:spPr/>
        <p:txBody>
          <a:bodyPr/>
          <a:lstStyle/>
          <a:p>
            <a:fld id="{E5C60907-9731-46B4-A33D-FDF5DC3BFF3C}" type="slidenum">
              <a:rPr lang="zh-TW" altLang="en-US" smtClean="0"/>
              <a:t>10</a:t>
            </a:fld>
            <a:endParaRPr lang="zh-TW" altLang="en-US"/>
          </a:p>
        </p:txBody>
      </p:sp>
    </p:spTree>
    <p:extLst>
      <p:ext uri="{BB962C8B-B14F-4D97-AF65-F5344CB8AC3E}">
        <p14:creationId xmlns:p14="http://schemas.microsoft.com/office/powerpoint/2010/main" val="1044012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079516" y="504630"/>
            <a:ext cx="8032968"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智慧機器與人工智慧物聯網的應用場景</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0FC5A0A6-BC18-58EA-91D4-EA1A43232475}"/>
              </a:ext>
            </a:extLst>
          </p:cNvPr>
          <p:cNvSpPr txBox="1"/>
          <p:nvPr/>
        </p:nvSpPr>
        <p:spPr>
          <a:xfrm>
            <a:off x="1241465" y="1582059"/>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工業 </a:t>
            </a:r>
            <a:r>
              <a:rPr lang="en-US" altLang="zh-TW" sz="2400" dirty="0">
                <a:latin typeface="標楷體" panose="03000509000000000000" pitchFamily="65" charset="-120"/>
                <a:ea typeface="標楷體" panose="03000509000000000000" pitchFamily="65" charset="-120"/>
              </a:rPr>
              <a:t>4.0(Industry 4.0)</a:t>
            </a:r>
            <a:r>
              <a:rPr lang="zh-TW" altLang="en-US" sz="2400" dirty="0">
                <a:latin typeface="標楷體" panose="03000509000000000000" pitchFamily="65" charset="-120"/>
                <a:ea typeface="標楷體" panose="03000509000000000000" pitchFamily="65" charset="-120"/>
              </a:rPr>
              <a:t>：人工智慧物聯網技術是智慧工廠實現生產過程的自動化和智能化的關鍵，這有助於提高生產效率並減少人力成本，從而提高了整個製造業的競爭力。</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物流和倉儲：無人搬運車 </a:t>
            </a:r>
            <a:r>
              <a:rPr lang="en-US" altLang="zh-TW" sz="2400" dirty="0">
                <a:latin typeface="標楷體" panose="03000509000000000000" pitchFamily="65" charset="-120"/>
                <a:ea typeface="標楷體" panose="03000509000000000000" pitchFamily="65" charset="-120"/>
              </a:rPr>
              <a:t>(Automated Guided Vehicle, AGV) </a:t>
            </a:r>
            <a:r>
              <a:rPr lang="zh-TW" altLang="en-US" sz="2400" dirty="0">
                <a:latin typeface="標楷體" panose="03000509000000000000" pitchFamily="65" charset="-120"/>
                <a:ea typeface="標楷體" panose="03000509000000000000" pitchFamily="65" charset="-120"/>
              </a:rPr>
              <a:t>在物流和倉儲管理中扮演著關鍵角色。它們可以自動運送物品，根據預定路徑進行導航。</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醫療保健：手術機器人是其中一個典型的例子，它可以幫助外科醫生不受時間與地點的影響進行精確的手術操作，同時兼顧了手術的準確性、安全性與急迫性三個重要需求。</a:t>
            </a:r>
          </a:p>
        </p:txBody>
      </p:sp>
      <p:sp>
        <p:nvSpPr>
          <p:cNvPr id="5" name="投影片編號版面配置區 4">
            <a:extLst>
              <a:ext uri="{FF2B5EF4-FFF2-40B4-BE49-F238E27FC236}">
                <a16:creationId xmlns:a16="http://schemas.microsoft.com/office/drawing/2014/main" id="{BC0E5348-0737-3D03-EB3C-A05F225F04DC}"/>
              </a:ext>
            </a:extLst>
          </p:cNvPr>
          <p:cNvSpPr>
            <a:spLocks noGrp="1"/>
          </p:cNvSpPr>
          <p:nvPr>
            <p:ph type="sldNum" sz="quarter" idx="12"/>
          </p:nvPr>
        </p:nvSpPr>
        <p:spPr/>
        <p:txBody>
          <a:bodyPr/>
          <a:lstStyle/>
          <a:p>
            <a:fld id="{E5C60907-9731-46B4-A33D-FDF5DC3BFF3C}" type="slidenum">
              <a:rPr lang="zh-TW" altLang="en-US" smtClean="0"/>
              <a:t>11</a:t>
            </a:fld>
            <a:endParaRPr lang="zh-TW" altLang="en-US"/>
          </a:p>
        </p:txBody>
      </p:sp>
    </p:spTree>
    <p:extLst>
      <p:ext uri="{BB962C8B-B14F-4D97-AF65-F5344CB8AC3E}">
        <p14:creationId xmlns:p14="http://schemas.microsoft.com/office/powerpoint/2010/main" val="1083326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079516" y="504630"/>
            <a:ext cx="8032968"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智慧機器與人工智慧物聯網的應用場景</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BC0E5348-0737-3D03-EB3C-A05F225F04DC}"/>
              </a:ext>
            </a:extLst>
          </p:cNvPr>
          <p:cNvSpPr>
            <a:spLocks noGrp="1"/>
          </p:cNvSpPr>
          <p:nvPr>
            <p:ph type="sldNum" sz="quarter" idx="12"/>
          </p:nvPr>
        </p:nvSpPr>
        <p:spPr/>
        <p:txBody>
          <a:bodyPr/>
          <a:lstStyle/>
          <a:p>
            <a:fld id="{E5C60907-9731-46B4-A33D-FDF5DC3BFF3C}" type="slidenum">
              <a:rPr lang="zh-TW" altLang="en-US" smtClean="0"/>
              <a:t>12</a:t>
            </a:fld>
            <a:endParaRPr lang="zh-TW" altLang="en-US"/>
          </a:p>
        </p:txBody>
      </p:sp>
      <p:pic>
        <p:nvPicPr>
          <p:cNvPr id="4" name="圖片 3" descr="一張含有 機器, 工程, 室內, 工業 的圖片&#10;&#10;自動產生的描述">
            <a:extLst>
              <a:ext uri="{FF2B5EF4-FFF2-40B4-BE49-F238E27FC236}">
                <a16:creationId xmlns:a16="http://schemas.microsoft.com/office/drawing/2014/main" id="{2804E438-7DF4-B989-A00F-15CEAA46798F}"/>
              </a:ext>
            </a:extLst>
          </p:cNvPr>
          <p:cNvPicPr>
            <a:picLocks noChangeAspect="1"/>
          </p:cNvPicPr>
          <p:nvPr/>
        </p:nvPicPr>
        <p:blipFill rotWithShape="1">
          <a:blip r:embed="rId2">
            <a:extLst>
              <a:ext uri="{28A0092B-C50C-407E-A947-70E740481C1C}">
                <a14:useLocalDpi xmlns:a14="http://schemas.microsoft.com/office/drawing/2010/main" val="0"/>
              </a:ext>
            </a:extLst>
          </a:blip>
          <a:srcRect l="17143" t="714" r="17143" b="714"/>
          <a:stretch/>
        </p:blipFill>
        <p:spPr>
          <a:xfrm>
            <a:off x="708010" y="1989000"/>
            <a:ext cx="3840000" cy="2880000"/>
          </a:xfrm>
          <a:prstGeom prst="rect">
            <a:avLst/>
          </a:prstGeom>
        </p:spPr>
      </p:pic>
      <p:pic>
        <p:nvPicPr>
          <p:cNvPr id="9" name="圖片 8" descr="一張含有 機器 的圖片&#10;&#10;自動產生的描述">
            <a:extLst>
              <a:ext uri="{FF2B5EF4-FFF2-40B4-BE49-F238E27FC236}">
                <a16:creationId xmlns:a16="http://schemas.microsoft.com/office/drawing/2014/main" id="{4A984031-A78D-CD27-8836-E7932594B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6629" y="1989000"/>
            <a:ext cx="2880000" cy="2880000"/>
          </a:xfrm>
          <a:prstGeom prst="rect">
            <a:avLst/>
          </a:prstGeom>
        </p:spPr>
      </p:pic>
      <p:sp>
        <p:nvSpPr>
          <p:cNvPr id="10" name="文字方塊 9">
            <a:extLst>
              <a:ext uri="{FF2B5EF4-FFF2-40B4-BE49-F238E27FC236}">
                <a16:creationId xmlns:a16="http://schemas.microsoft.com/office/drawing/2014/main" id="{721CF571-AB7E-18DD-AF61-4688E2975F76}"/>
              </a:ext>
            </a:extLst>
          </p:cNvPr>
          <p:cNvSpPr txBox="1"/>
          <p:nvPr/>
        </p:nvSpPr>
        <p:spPr>
          <a:xfrm>
            <a:off x="1785471" y="5036123"/>
            <a:ext cx="1685077"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Tesla factory</a:t>
            </a:r>
            <a:endParaRPr lang="zh-TW" altLang="en-US" dirty="0"/>
          </a:p>
        </p:txBody>
      </p:sp>
      <p:sp>
        <p:nvSpPr>
          <p:cNvPr id="11" name="文字方塊 10">
            <a:extLst>
              <a:ext uri="{FF2B5EF4-FFF2-40B4-BE49-F238E27FC236}">
                <a16:creationId xmlns:a16="http://schemas.microsoft.com/office/drawing/2014/main" id="{37BC9466-FED3-536E-00B2-999666D6DBFC}"/>
              </a:ext>
            </a:extLst>
          </p:cNvPr>
          <p:cNvSpPr txBox="1"/>
          <p:nvPr/>
        </p:nvSpPr>
        <p:spPr>
          <a:xfrm>
            <a:off x="5521163" y="5036123"/>
            <a:ext cx="1454244"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Da Vinci xi</a:t>
            </a:r>
            <a:endParaRPr lang="zh-TW" altLang="en-US" dirty="0"/>
          </a:p>
        </p:txBody>
      </p:sp>
      <p:sp>
        <p:nvSpPr>
          <p:cNvPr id="13" name="文字方塊 12">
            <a:extLst>
              <a:ext uri="{FF2B5EF4-FFF2-40B4-BE49-F238E27FC236}">
                <a16:creationId xmlns:a16="http://schemas.microsoft.com/office/drawing/2014/main" id="{1CBF9ED4-F2F3-7DAE-B18C-3D8BB83C6634}"/>
              </a:ext>
            </a:extLst>
          </p:cNvPr>
          <p:cNvSpPr txBox="1"/>
          <p:nvPr/>
        </p:nvSpPr>
        <p:spPr>
          <a:xfrm>
            <a:off x="8463336" y="5031378"/>
            <a:ext cx="2723823" cy="369332"/>
          </a:xfrm>
          <a:prstGeom prst="rect">
            <a:avLst/>
          </a:prstGeom>
          <a:noFill/>
        </p:spPr>
        <p:txBody>
          <a:bodyPr wrap="none" rtlCol="0">
            <a:spAutoFit/>
          </a:bodyPr>
          <a:lstStyle/>
          <a:p>
            <a:r>
              <a:rPr lang="en-US" altLang="zh-TW" sz="1800" dirty="0">
                <a:latin typeface="標楷體" panose="03000509000000000000" pitchFamily="65" charset="-120"/>
                <a:ea typeface="標楷體" panose="03000509000000000000" pitchFamily="65" charset="-120"/>
              </a:rPr>
              <a:t>Amazon warehouse robot</a:t>
            </a:r>
            <a:endParaRPr lang="zh-TW" altLang="en-US" dirty="0"/>
          </a:p>
        </p:txBody>
      </p:sp>
      <p:pic>
        <p:nvPicPr>
          <p:cNvPr id="15" name="圖片 14" descr="一張含有 建築, 地板, 室內, 火車 的圖片&#10;&#10;自動產生的描述">
            <a:extLst>
              <a:ext uri="{FF2B5EF4-FFF2-40B4-BE49-F238E27FC236}">
                <a16:creationId xmlns:a16="http://schemas.microsoft.com/office/drawing/2014/main" id="{CA71843B-EC02-ABA7-3997-25ECD75128DB}"/>
              </a:ext>
            </a:extLst>
          </p:cNvPr>
          <p:cNvPicPr>
            <a:picLocks noChangeAspect="1"/>
          </p:cNvPicPr>
          <p:nvPr/>
        </p:nvPicPr>
        <p:blipFill rotWithShape="1">
          <a:blip r:embed="rId4">
            <a:extLst>
              <a:ext uri="{28A0092B-C50C-407E-A947-70E740481C1C}">
                <a14:useLocalDpi xmlns:a14="http://schemas.microsoft.com/office/drawing/2010/main" val="0"/>
              </a:ext>
            </a:extLst>
          </a:blip>
          <a:srcRect l="5676" r="5676"/>
          <a:stretch/>
        </p:blipFill>
        <p:spPr>
          <a:xfrm>
            <a:off x="7905248" y="1989000"/>
            <a:ext cx="3840000" cy="2880000"/>
          </a:xfrm>
          <a:prstGeom prst="rect">
            <a:avLst/>
          </a:prstGeom>
        </p:spPr>
      </p:pic>
    </p:spTree>
    <p:extLst>
      <p:ext uri="{BB962C8B-B14F-4D97-AF65-F5344CB8AC3E}">
        <p14:creationId xmlns:p14="http://schemas.microsoft.com/office/powerpoint/2010/main" val="41881347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579926" y="504630"/>
            <a:ext cx="5032147"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3D </a:t>
            </a:r>
            <a:r>
              <a:rPr lang="zh-TW" altLang="en-US" sz="3600">
                <a:solidFill>
                  <a:srgbClr val="000000"/>
                </a:solidFill>
                <a:latin typeface="標楷體" panose="03000509000000000000" pitchFamily="65" charset="-120"/>
                <a:ea typeface="標楷體" panose="03000509000000000000" pitchFamily="65" charset="-120"/>
              </a:rPr>
              <a:t>列印技術的發展現況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E5222DD4-79AC-82E0-F343-13E1E045B891}"/>
              </a:ext>
            </a:extLst>
          </p:cNvPr>
          <p:cNvSpPr txBox="1"/>
          <p:nvPr/>
        </p:nvSpPr>
        <p:spPr>
          <a:xfrm>
            <a:off x="1241465" y="1582059"/>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受惠於電腦輔助設計（</a:t>
            </a:r>
            <a:r>
              <a:rPr lang="en-US" altLang="zh-TW" sz="2400" dirty="0">
                <a:latin typeface="標楷體" panose="03000509000000000000" pitchFamily="65" charset="-120"/>
                <a:ea typeface="標楷體" panose="03000509000000000000" pitchFamily="65" charset="-120"/>
              </a:rPr>
              <a:t>CAD</a:t>
            </a:r>
            <a:r>
              <a:rPr lang="zh-TW" altLang="en-US" sz="2400" dirty="0">
                <a:latin typeface="標楷體" panose="03000509000000000000" pitchFamily="65" charset="-120"/>
                <a:ea typeface="標楷體" panose="03000509000000000000" pitchFamily="65" charset="-120"/>
              </a:rPr>
              <a:t>）、電腦輔助製造（</a:t>
            </a:r>
            <a:r>
              <a:rPr lang="en-US" altLang="zh-TW" sz="2400" dirty="0">
                <a:latin typeface="標楷體" panose="03000509000000000000" pitchFamily="65" charset="-120"/>
                <a:ea typeface="標楷體" panose="03000509000000000000" pitchFamily="65" charset="-120"/>
              </a:rPr>
              <a:t>CAM</a:t>
            </a:r>
            <a:r>
              <a:rPr lang="zh-TW" altLang="en-US" sz="2400" dirty="0">
                <a:latin typeface="標楷體" panose="03000509000000000000" pitchFamily="65" charset="-120"/>
                <a:ea typeface="標楷體" panose="03000509000000000000" pitchFamily="65" charset="-120"/>
              </a:rPr>
              <a:t>）和電腦數值控制加工（</a:t>
            </a:r>
            <a:r>
              <a:rPr lang="en-US" altLang="zh-TW" sz="2400" dirty="0">
                <a:latin typeface="標楷體" panose="03000509000000000000" pitchFamily="65" charset="-120"/>
                <a:ea typeface="標楷體" panose="03000509000000000000" pitchFamily="65" charset="-120"/>
              </a:rPr>
              <a:t>CNC</a:t>
            </a:r>
            <a:r>
              <a:rPr lang="zh-TW" altLang="en-US" sz="2400" dirty="0">
                <a:latin typeface="標楷體" panose="03000509000000000000" pitchFamily="65" charset="-120"/>
                <a:ea typeface="標楷體" panose="03000509000000000000" pitchFamily="65" charset="-120"/>
              </a:rPr>
              <a:t>）等技術的蓬勃發展。使快速成形技術（</a:t>
            </a:r>
            <a:r>
              <a:rPr lang="en-US" altLang="zh-TW" sz="2400" dirty="0">
                <a:latin typeface="標楷體" panose="03000509000000000000" pitchFamily="65" charset="-120"/>
                <a:ea typeface="標楷體" panose="03000509000000000000" pitchFamily="65" charset="-120"/>
              </a:rPr>
              <a:t>RP</a:t>
            </a:r>
            <a:r>
              <a:rPr lang="zh-TW" altLang="en-US" sz="2400" dirty="0">
                <a:latin typeface="標楷體" panose="03000509000000000000" pitchFamily="65" charset="-120"/>
                <a:ea typeface="標楷體" panose="03000509000000000000" pitchFamily="65" charset="-120"/>
              </a:rPr>
              <a:t>）在現在的工業設計與製造的研究領域中，已越來越成熟。此技術時常用於快速生成零件模型的製造技術，它通過電腦控制，將材料進行堆疊加工，生成立體實品，因此又稱為積層製造技術（</a:t>
            </a:r>
            <a:r>
              <a:rPr lang="en-US" altLang="zh-TW" sz="2400" dirty="0">
                <a:latin typeface="標楷體" panose="03000509000000000000" pitchFamily="65" charset="-120"/>
                <a:ea typeface="標楷體" panose="03000509000000000000" pitchFamily="65" charset="-120"/>
              </a:rPr>
              <a:t>AM</a:t>
            </a:r>
            <a:r>
              <a:rPr lang="zh-TW" altLang="en-US" sz="2400" dirty="0">
                <a:latin typeface="標楷體" panose="03000509000000000000" pitchFamily="65" charset="-120"/>
                <a:ea typeface="標楷體" panose="03000509000000000000" pitchFamily="65" charset="-120"/>
              </a:rPr>
              <a:t>）。</a:t>
            </a:r>
          </a:p>
          <a:p>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現今的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列印技術已被廣泛應用於建築、工業設計、汽車、航太、醫療生技、服飾、飾品、地理資訊和食品等產業。一些劃時代的成品包括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列印的房屋、無人機、汽車、人工血管和各式食品都已在近年陸續問世。</a:t>
            </a:r>
          </a:p>
        </p:txBody>
      </p:sp>
      <p:sp>
        <p:nvSpPr>
          <p:cNvPr id="5" name="投影片編號版面配置區 4">
            <a:extLst>
              <a:ext uri="{FF2B5EF4-FFF2-40B4-BE49-F238E27FC236}">
                <a16:creationId xmlns:a16="http://schemas.microsoft.com/office/drawing/2014/main" id="{1B4950E3-82C9-6407-11DD-7F8A8856E5F7}"/>
              </a:ext>
            </a:extLst>
          </p:cNvPr>
          <p:cNvSpPr>
            <a:spLocks noGrp="1"/>
          </p:cNvSpPr>
          <p:nvPr>
            <p:ph type="sldNum" sz="quarter" idx="12"/>
          </p:nvPr>
        </p:nvSpPr>
        <p:spPr/>
        <p:txBody>
          <a:bodyPr/>
          <a:lstStyle/>
          <a:p>
            <a:fld id="{E5C60907-9731-46B4-A33D-FDF5DC3BFF3C}" type="slidenum">
              <a:rPr lang="zh-TW" altLang="en-US" smtClean="0"/>
              <a:t>13</a:t>
            </a:fld>
            <a:endParaRPr lang="zh-TW" altLang="en-US"/>
          </a:p>
        </p:txBody>
      </p:sp>
    </p:spTree>
    <p:extLst>
      <p:ext uri="{BB962C8B-B14F-4D97-AF65-F5344CB8AC3E}">
        <p14:creationId xmlns:p14="http://schemas.microsoft.com/office/powerpoint/2010/main" val="18467875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579926" y="504630"/>
            <a:ext cx="5032147"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3D </a:t>
            </a:r>
            <a:r>
              <a:rPr lang="zh-TW" altLang="en-US" sz="3600">
                <a:solidFill>
                  <a:srgbClr val="000000"/>
                </a:solidFill>
                <a:latin typeface="標楷體" panose="03000509000000000000" pitchFamily="65" charset="-120"/>
                <a:ea typeface="標楷體" panose="03000509000000000000" pitchFamily="65" charset="-120"/>
              </a:rPr>
              <a:t>列印技術的發展現況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1B4950E3-82C9-6407-11DD-7F8A8856E5F7}"/>
              </a:ext>
            </a:extLst>
          </p:cNvPr>
          <p:cNvSpPr>
            <a:spLocks noGrp="1"/>
          </p:cNvSpPr>
          <p:nvPr>
            <p:ph type="sldNum" sz="quarter" idx="12"/>
          </p:nvPr>
        </p:nvSpPr>
        <p:spPr/>
        <p:txBody>
          <a:bodyPr/>
          <a:lstStyle/>
          <a:p>
            <a:fld id="{E5C60907-9731-46B4-A33D-FDF5DC3BFF3C}" type="slidenum">
              <a:rPr lang="zh-TW" altLang="en-US" smtClean="0"/>
              <a:t>14</a:t>
            </a:fld>
            <a:endParaRPr lang="zh-TW" altLang="en-US"/>
          </a:p>
        </p:txBody>
      </p:sp>
      <p:pic>
        <p:nvPicPr>
          <p:cNvPr id="4" name="圖片 3" descr="一張含有 建築, 戶外, 屬性, 房地產 的圖片&#10;&#10;自動產生的描述">
            <a:extLst>
              <a:ext uri="{FF2B5EF4-FFF2-40B4-BE49-F238E27FC236}">
                <a16:creationId xmlns:a16="http://schemas.microsoft.com/office/drawing/2014/main" id="{3BB3D0DF-85B1-6312-FE49-3DCBEDC1015C}"/>
              </a:ext>
            </a:extLst>
          </p:cNvPr>
          <p:cNvPicPr>
            <a:picLocks noChangeAspect="1"/>
          </p:cNvPicPr>
          <p:nvPr/>
        </p:nvPicPr>
        <p:blipFill rotWithShape="1">
          <a:blip r:embed="rId2">
            <a:extLst>
              <a:ext uri="{28A0092B-C50C-407E-A947-70E740481C1C}">
                <a14:useLocalDpi xmlns:a14="http://schemas.microsoft.com/office/drawing/2010/main" val="0"/>
              </a:ext>
            </a:extLst>
          </a:blip>
          <a:srcRect l="8372" t="-457" r="8372" b="-457"/>
          <a:stretch/>
        </p:blipFill>
        <p:spPr>
          <a:xfrm>
            <a:off x="152397" y="1824643"/>
            <a:ext cx="3840000" cy="2880000"/>
          </a:xfrm>
          <a:prstGeom prst="rect">
            <a:avLst/>
          </a:prstGeom>
        </p:spPr>
      </p:pic>
      <p:pic>
        <p:nvPicPr>
          <p:cNvPr id="7" name="圖片 6" descr="一張含有 食物, 點心, 甜點, 烘焙 的圖片&#10;&#10;自動產生的描述">
            <a:extLst>
              <a:ext uri="{FF2B5EF4-FFF2-40B4-BE49-F238E27FC236}">
                <a16:creationId xmlns:a16="http://schemas.microsoft.com/office/drawing/2014/main" id="{8732A293-AD54-AB8E-2FFA-95EEAC5197F5}"/>
              </a:ext>
            </a:extLst>
          </p:cNvPr>
          <p:cNvPicPr>
            <a:picLocks noChangeAspect="1"/>
          </p:cNvPicPr>
          <p:nvPr/>
        </p:nvPicPr>
        <p:blipFill rotWithShape="1">
          <a:blip r:embed="rId3">
            <a:extLst>
              <a:ext uri="{28A0092B-C50C-407E-A947-70E740481C1C}">
                <a14:useLocalDpi xmlns:a14="http://schemas.microsoft.com/office/drawing/2010/main" val="0"/>
              </a:ext>
            </a:extLst>
          </a:blip>
          <a:srcRect l="15334" r="15334"/>
          <a:stretch/>
        </p:blipFill>
        <p:spPr>
          <a:xfrm>
            <a:off x="4175999" y="1824643"/>
            <a:ext cx="3840000" cy="2880000"/>
          </a:xfrm>
          <a:prstGeom prst="rect">
            <a:avLst/>
          </a:prstGeom>
        </p:spPr>
      </p:pic>
      <p:pic>
        <p:nvPicPr>
          <p:cNvPr id="9" name="圖片 8" descr="一張含有 戶外, 樹狀, 無人機, 玩具 的圖片&#10;&#10;自動產生的描述">
            <a:extLst>
              <a:ext uri="{FF2B5EF4-FFF2-40B4-BE49-F238E27FC236}">
                <a16:creationId xmlns:a16="http://schemas.microsoft.com/office/drawing/2014/main" id="{D3280105-CA09-7805-A337-9C3C277D827A}"/>
              </a:ext>
            </a:extLst>
          </p:cNvPr>
          <p:cNvPicPr>
            <a:picLocks noChangeAspect="1"/>
          </p:cNvPicPr>
          <p:nvPr/>
        </p:nvPicPr>
        <p:blipFill rotWithShape="1">
          <a:blip r:embed="rId4">
            <a:extLst>
              <a:ext uri="{28A0092B-C50C-407E-A947-70E740481C1C}">
                <a14:useLocalDpi xmlns:a14="http://schemas.microsoft.com/office/drawing/2010/main" val="0"/>
              </a:ext>
            </a:extLst>
          </a:blip>
          <a:srcRect l="9962" t="-47" r="9962" b="-47"/>
          <a:stretch/>
        </p:blipFill>
        <p:spPr>
          <a:xfrm>
            <a:off x="8199601" y="1824643"/>
            <a:ext cx="3839999" cy="2880000"/>
          </a:xfrm>
          <a:prstGeom prst="rect">
            <a:avLst/>
          </a:prstGeom>
        </p:spPr>
      </p:pic>
      <p:sp>
        <p:nvSpPr>
          <p:cNvPr id="10" name="文字方塊 9">
            <a:extLst>
              <a:ext uri="{FF2B5EF4-FFF2-40B4-BE49-F238E27FC236}">
                <a16:creationId xmlns:a16="http://schemas.microsoft.com/office/drawing/2014/main" id="{E11432AB-D121-89B4-D27D-B00F46ACAA60}"/>
              </a:ext>
            </a:extLst>
          </p:cNvPr>
          <p:cNvSpPr txBox="1"/>
          <p:nvPr/>
        </p:nvSpPr>
        <p:spPr>
          <a:xfrm>
            <a:off x="1287567" y="4840181"/>
            <a:ext cx="1569660"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3D</a:t>
            </a:r>
            <a:r>
              <a:rPr lang="zh-TW" altLang="en-US" dirty="0"/>
              <a:t>列印：房子</a:t>
            </a:r>
          </a:p>
        </p:txBody>
      </p:sp>
      <p:sp>
        <p:nvSpPr>
          <p:cNvPr id="11" name="文字方塊 10">
            <a:extLst>
              <a:ext uri="{FF2B5EF4-FFF2-40B4-BE49-F238E27FC236}">
                <a16:creationId xmlns:a16="http://schemas.microsoft.com/office/drawing/2014/main" id="{8FF5AA8A-C1EB-715F-4E53-FB6303F7BBFD}"/>
              </a:ext>
            </a:extLst>
          </p:cNvPr>
          <p:cNvSpPr txBox="1"/>
          <p:nvPr/>
        </p:nvSpPr>
        <p:spPr>
          <a:xfrm>
            <a:off x="5311169" y="4851849"/>
            <a:ext cx="1569660"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3D</a:t>
            </a:r>
            <a:r>
              <a:rPr lang="zh-TW" altLang="en-US" dirty="0"/>
              <a:t>列印：糖果</a:t>
            </a:r>
          </a:p>
        </p:txBody>
      </p:sp>
      <p:sp>
        <p:nvSpPr>
          <p:cNvPr id="13" name="文字方塊 12">
            <a:extLst>
              <a:ext uri="{FF2B5EF4-FFF2-40B4-BE49-F238E27FC236}">
                <a16:creationId xmlns:a16="http://schemas.microsoft.com/office/drawing/2014/main" id="{A067B106-7AB8-0C17-5815-97D0A2F4FB8E}"/>
              </a:ext>
            </a:extLst>
          </p:cNvPr>
          <p:cNvSpPr txBox="1"/>
          <p:nvPr/>
        </p:nvSpPr>
        <p:spPr>
          <a:xfrm>
            <a:off x="9334771" y="4863517"/>
            <a:ext cx="1800493"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3D</a:t>
            </a:r>
            <a:r>
              <a:rPr lang="zh-TW" altLang="en-US" dirty="0"/>
              <a:t>列印：無人機</a:t>
            </a:r>
          </a:p>
        </p:txBody>
      </p:sp>
    </p:spTree>
    <p:extLst>
      <p:ext uri="{BB962C8B-B14F-4D97-AF65-F5344CB8AC3E}">
        <p14:creationId xmlns:p14="http://schemas.microsoft.com/office/powerpoint/2010/main" val="36800343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10149410"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大型語言模型及其在程式碼生成與機器控制上的應用</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運動學研究與機器人控制</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列印應用於機器人製作的相關文獻</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427B00BF-808D-60E6-E7BF-DBB238FD7A4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A84A6EEB-DEB0-01C3-9C74-B42B7FEF26F3}"/>
              </a:ext>
            </a:extLst>
          </p:cNvPr>
          <p:cNvSpPr>
            <a:spLocks noGrp="1"/>
          </p:cNvSpPr>
          <p:nvPr>
            <p:ph type="sldNum" sz="quarter" idx="12"/>
          </p:nvPr>
        </p:nvSpPr>
        <p:spPr/>
        <p:txBody>
          <a:bodyPr/>
          <a:lstStyle/>
          <a:p>
            <a:fld id="{E5C60907-9731-46B4-A33D-FDF5DC3BFF3C}" type="slidenum">
              <a:rPr lang="zh-TW" altLang="en-US" smtClean="0"/>
              <a:t>15</a:t>
            </a:fld>
            <a:endParaRPr lang="zh-TW" altLang="en-US"/>
          </a:p>
        </p:txBody>
      </p:sp>
    </p:spTree>
    <p:extLst>
      <p:ext uri="{BB962C8B-B14F-4D97-AF65-F5344CB8AC3E}">
        <p14:creationId xmlns:p14="http://schemas.microsoft.com/office/powerpoint/2010/main" val="116010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694521" y="504630"/>
            <a:ext cx="1080295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大型語言模型及其在程式碼生成與機器控制上的應用</a:t>
            </a:r>
          </a:p>
        </p:txBody>
      </p:sp>
      <p:sp>
        <p:nvSpPr>
          <p:cNvPr id="2" name="文字方塊 1">
            <a:extLst>
              <a:ext uri="{FF2B5EF4-FFF2-40B4-BE49-F238E27FC236}">
                <a16:creationId xmlns:a16="http://schemas.microsoft.com/office/drawing/2014/main" id="{F4CFD49F-CAEF-B498-851D-B9A44AD92EC2}"/>
              </a:ext>
            </a:extLst>
          </p:cNvPr>
          <p:cNvSpPr txBox="1"/>
          <p:nvPr/>
        </p:nvSpPr>
        <p:spPr>
          <a:xfrm>
            <a:off x="1241465" y="1582059"/>
            <a:ext cx="10395108" cy="3785652"/>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Vaithilingam</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等人為了探討大型語言模型作為程式碼生成工具的可用性，招募了 </a:t>
            </a:r>
            <a:r>
              <a:rPr lang="en-US" altLang="zh-TW" sz="2400" dirty="0">
                <a:latin typeface="標楷體" panose="03000509000000000000" pitchFamily="65" charset="-120"/>
                <a:ea typeface="標楷體" panose="03000509000000000000" pitchFamily="65" charset="-120"/>
              </a:rPr>
              <a:t>24 </a:t>
            </a:r>
            <a:r>
              <a:rPr lang="zh-TW" altLang="en-US" sz="2400" dirty="0">
                <a:latin typeface="標楷體" panose="03000509000000000000" pitchFamily="65" charset="-120"/>
                <a:ea typeface="標楷體" panose="03000509000000000000" pitchFamily="65" charset="-120"/>
              </a:rPr>
              <a:t>名擁有不同程式設計經驗的參與者，使用</a:t>
            </a:r>
            <a:r>
              <a:rPr lang="en-US" altLang="zh-TW" sz="2400" dirty="0">
                <a:latin typeface="標楷體" panose="03000509000000000000" pitchFamily="65" charset="-120"/>
                <a:ea typeface="標楷體" panose="03000509000000000000" pitchFamily="65" charset="-120"/>
              </a:rPr>
              <a:t>Copilot</a:t>
            </a:r>
            <a:r>
              <a:rPr lang="zh-TW" altLang="en-US" sz="2400" dirty="0">
                <a:latin typeface="標楷體" panose="03000509000000000000" pitchFamily="65" charset="-120"/>
                <a:ea typeface="標楷體" panose="03000509000000000000" pitchFamily="65" charset="-120"/>
              </a:rPr>
              <a:t>，這個基於大型語言模型的程式碼生成工具，執行一系列不同難度的程式設計任務，而研究人員則從旁紀錄每個餐與者的操作、用時與使用</a:t>
            </a:r>
            <a:r>
              <a:rPr lang="en-US" altLang="zh-TW" sz="2400" dirty="0">
                <a:latin typeface="標楷體" panose="03000509000000000000" pitchFamily="65" charset="-120"/>
                <a:ea typeface="標楷體" panose="03000509000000000000" pitchFamily="65" charset="-120"/>
              </a:rPr>
              <a:t>Copilot </a:t>
            </a:r>
            <a:r>
              <a:rPr lang="zh-TW" altLang="en-US" sz="2400" dirty="0">
                <a:latin typeface="標楷體" panose="03000509000000000000" pitchFamily="65" charset="-120"/>
                <a:ea typeface="標楷體" panose="03000509000000000000" pitchFamily="65" charset="-120"/>
              </a:rPr>
              <a:t>的心得。</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而研究發現，大多數參與者都喜歡在進行程式設計時使用 </a:t>
            </a:r>
            <a:r>
              <a:rPr lang="en-US" altLang="zh-TW" sz="2400" dirty="0">
                <a:latin typeface="標楷體" panose="03000509000000000000" pitchFamily="65" charset="-120"/>
                <a:ea typeface="標楷體" panose="03000509000000000000" pitchFamily="65" charset="-120"/>
              </a:rPr>
              <a:t>Copilot</a:t>
            </a:r>
            <a:r>
              <a:rPr lang="zh-TW" altLang="en-US" sz="2400" dirty="0">
                <a:latin typeface="標楷體" panose="03000509000000000000" pitchFamily="65" charset="-120"/>
                <a:ea typeface="標楷體" panose="03000509000000000000" pitchFamily="65" charset="-120"/>
              </a:rPr>
              <a:t>，因為它能夠提供一個有用的起點，讓使用者能節省許多思考與搜索的時間，能直接使用 </a:t>
            </a:r>
            <a:r>
              <a:rPr lang="en-US" altLang="zh-TW" sz="2400" dirty="0">
                <a:latin typeface="標楷體" panose="03000509000000000000" pitchFamily="65" charset="-120"/>
                <a:ea typeface="標楷體" panose="03000509000000000000" pitchFamily="65" charset="-120"/>
              </a:rPr>
              <a:t>Copilot </a:t>
            </a:r>
            <a:r>
              <a:rPr lang="zh-TW" altLang="en-US" sz="2400" dirty="0">
                <a:latin typeface="標楷體" panose="03000509000000000000" pitchFamily="65" charset="-120"/>
                <a:ea typeface="標楷體" panose="03000509000000000000" pitchFamily="65" charset="-120"/>
              </a:rPr>
              <a:t>給予的程式為基礎繼續進行修改。</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以文字形式將任務賦予大型語言模型，通常需要人為修改。</a:t>
            </a:r>
          </a:p>
        </p:txBody>
      </p:sp>
      <p:sp>
        <p:nvSpPr>
          <p:cNvPr id="5" name="投影片編號版面配置區 4">
            <a:extLst>
              <a:ext uri="{FF2B5EF4-FFF2-40B4-BE49-F238E27FC236}">
                <a16:creationId xmlns:a16="http://schemas.microsoft.com/office/drawing/2014/main" id="{423FEB09-12DA-EE9F-42C1-0273696447C1}"/>
              </a:ext>
            </a:extLst>
          </p:cNvPr>
          <p:cNvSpPr>
            <a:spLocks noGrp="1"/>
          </p:cNvSpPr>
          <p:nvPr>
            <p:ph type="sldNum" sz="quarter" idx="12"/>
          </p:nvPr>
        </p:nvSpPr>
        <p:spPr/>
        <p:txBody>
          <a:bodyPr/>
          <a:lstStyle/>
          <a:p>
            <a:fld id="{E5C60907-9731-46B4-A33D-FDF5DC3BFF3C}" type="slidenum">
              <a:rPr lang="zh-TW" altLang="en-US" smtClean="0"/>
              <a:t>16</a:t>
            </a:fld>
            <a:endParaRPr lang="zh-TW" altLang="en-US"/>
          </a:p>
        </p:txBody>
      </p:sp>
    </p:spTree>
    <p:extLst>
      <p:ext uri="{BB962C8B-B14F-4D97-AF65-F5344CB8AC3E}">
        <p14:creationId xmlns:p14="http://schemas.microsoft.com/office/powerpoint/2010/main" val="1504528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694521" y="504630"/>
            <a:ext cx="10802957"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大型語言模型及其在程式碼生成與機器控制上的應用</a:t>
            </a:r>
          </a:p>
        </p:txBody>
      </p:sp>
      <p:sp>
        <p:nvSpPr>
          <p:cNvPr id="2" name="文字方塊 1">
            <a:extLst>
              <a:ext uri="{FF2B5EF4-FFF2-40B4-BE49-F238E27FC236}">
                <a16:creationId xmlns:a16="http://schemas.microsoft.com/office/drawing/2014/main" id="{F4CFD49F-CAEF-B498-851D-B9A44AD92EC2}"/>
              </a:ext>
            </a:extLst>
          </p:cNvPr>
          <p:cNvSpPr txBox="1"/>
          <p:nvPr/>
        </p:nvSpPr>
        <p:spPr>
          <a:xfrm>
            <a:off x="1241465" y="1582059"/>
            <a:ext cx="10395108" cy="3785652"/>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Sai </a:t>
            </a:r>
            <a:r>
              <a:rPr lang="zh-TW" altLang="en-US" sz="2400" dirty="0">
                <a:latin typeface="標楷體" panose="03000509000000000000" pitchFamily="65" charset="-120"/>
                <a:ea typeface="標楷體" panose="03000509000000000000" pitchFamily="65" charset="-120"/>
              </a:rPr>
              <a:t>等人探討了 </a:t>
            </a:r>
            <a:r>
              <a:rPr lang="en-US" altLang="zh-TW" sz="2400" dirty="0">
                <a:latin typeface="標楷體" panose="03000509000000000000" pitchFamily="65" charset="-120"/>
                <a:ea typeface="標楷體" panose="03000509000000000000" pitchFamily="65" charset="-120"/>
              </a:rPr>
              <a:t>ChatGPT </a:t>
            </a:r>
            <a:r>
              <a:rPr lang="zh-TW" altLang="en-US" sz="2400" dirty="0">
                <a:latin typeface="標楷體" panose="03000509000000000000" pitchFamily="65" charset="-120"/>
                <a:ea typeface="標楷體" panose="03000509000000000000" pitchFamily="65" charset="-120"/>
              </a:rPr>
              <a:t>在機器人應用中的實驗研究，並提出了一種策略，結合了提示工程的設計原則和機器控制函式，使 </a:t>
            </a:r>
            <a:r>
              <a:rPr lang="en-US" altLang="zh-TW" sz="2400" dirty="0">
                <a:latin typeface="標楷體" panose="03000509000000000000" pitchFamily="65" charset="-120"/>
                <a:ea typeface="標楷體" panose="03000509000000000000" pitchFamily="65" charset="-120"/>
              </a:rPr>
              <a:t>ChatGPT</a:t>
            </a:r>
            <a:r>
              <a:rPr lang="zh-TW" altLang="en-US" sz="2400" dirty="0">
                <a:latin typeface="標楷體" panose="03000509000000000000" pitchFamily="65" charset="-120"/>
                <a:ea typeface="標楷體" panose="03000509000000000000" pitchFamily="65" charset="-120"/>
              </a:rPr>
              <a:t>能透過與人對話、解析 </a:t>
            </a:r>
            <a:r>
              <a:rPr lang="en-US" altLang="zh-TW" sz="2400" dirty="0">
                <a:latin typeface="標楷體" panose="03000509000000000000" pitchFamily="65" charset="-120"/>
                <a:ea typeface="標楷體" panose="03000509000000000000" pitchFamily="65" charset="-120"/>
              </a:rPr>
              <a:t>XML </a:t>
            </a:r>
            <a:r>
              <a:rPr lang="zh-TW" altLang="en-US" sz="2400" dirty="0">
                <a:latin typeface="標楷體" panose="03000509000000000000" pitchFamily="65" charset="-120"/>
                <a:ea typeface="標楷體" panose="03000509000000000000" pitchFamily="65" charset="-120"/>
              </a:rPr>
              <a:t>標記以及合成程式碼，完成機器人領域的一系列任務。</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研究重點在於不同的對話策略，在執行各種類型的機器人任務時，是否有成效上的差別，研究中提供了一個名為 </a:t>
            </a:r>
            <a:r>
              <a:rPr lang="en-US" altLang="zh-TW" sz="2400" dirty="0" err="1">
                <a:latin typeface="標楷體" panose="03000509000000000000" pitchFamily="65" charset="-120"/>
                <a:ea typeface="標楷體" panose="03000509000000000000" pitchFamily="65" charset="-120"/>
              </a:rPr>
              <a:t>PromptCraft</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的開源研究工具，其中包含一個平台，研究人員可以共同上傳並投票選出最優的對話策略。</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將大型語言模型與機器人領域結合，由於重點在於研究對話策略，實驗中需要較長的對話過程逐步修正。</a:t>
            </a:r>
            <a:endParaRPr lang="en-US" altLang="zh-TW" sz="2400"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7C93B19D-561E-8D0C-61A5-3F4B1D5363B6}"/>
              </a:ext>
            </a:extLst>
          </p:cNvPr>
          <p:cNvSpPr>
            <a:spLocks noGrp="1"/>
          </p:cNvSpPr>
          <p:nvPr>
            <p:ph type="sldNum" sz="quarter" idx="12"/>
          </p:nvPr>
        </p:nvSpPr>
        <p:spPr/>
        <p:txBody>
          <a:bodyPr/>
          <a:lstStyle/>
          <a:p>
            <a:fld id="{E5C60907-9731-46B4-A33D-FDF5DC3BFF3C}" type="slidenum">
              <a:rPr lang="zh-TW" altLang="en-US" smtClean="0"/>
              <a:t>17</a:t>
            </a:fld>
            <a:endParaRPr lang="zh-TW" altLang="en-US"/>
          </a:p>
        </p:txBody>
      </p:sp>
    </p:spTree>
    <p:extLst>
      <p:ext uri="{BB962C8B-B14F-4D97-AF65-F5344CB8AC3E}">
        <p14:creationId xmlns:p14="http://schemas.microsoft.com/office/powerpoint/2010/main" val="2516714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694521" y="504630"/>
            <a:ext cx="10802957"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大型語言模型及其在程式碼生成與機器控制上的應用</a:t>
            </a:r>
          </a:p>
        </p:txBody>
      </p:sp>
      <p:sp>
        <p:nvSpPr>
          <p:cNvPr id="2" name="文字方塊 1">
            <a:extLst>
              <a:ext uri="{FF2B5EF4-FFF2-40B4-BE49-F238E27FC236}">
                <a16:creationId xmlns:a16="http://schemas.microsoft.com/office/drawing/2014/main" id="{F4CFD49F-CAEF-B498-851D-B9A44AD92EC2}"/>
              </a:ext>
            </a:extLst>
          </p:cNvPr>
          <p:cNvSpPr txBox="1"/>
          <p:nvPr/>
        </p:nvSpPr>
        <p:spPr>
          <a:xfrm>
            <a:off x="1241465" y="1582059"/>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Liang </a:t>
            </a:r>
            <a:r>
              <a:rPr lang="zh-TW" altLang="en-US" sz="2400" dirty="0">
                <a:latin typeface="標楷體" panose="03000509000000000000" pitchFamily="65" charset="-120"/>
                <a:ea typeface="標楷體" panose="03000509000000000000" pitchFamily="65" charset="-120"/>
              </a:rPr>
              <a:t>等人的研究提出了名為「程式即為策略」（</a:t>
            </a:r>
            <a:r>
              <a:rPr lang="en-US" altLang="zh-TW" sz="2400" dirty="0">
                <a:latin typeface="標楷體" panose="03000509000000000000" pitchFamily="65" charset="-120"/>
                <a:ea typeface="標楷體" panose="03000509000000000000" pitchFamily="65" charset="-120"/>
              </a:rPr>
              <a:t>Code as Policies</a:t>
            </a:r>
            <a:r>
              <a:rPr lang="zh-TW" altLang="en-US" sz="2400" dirty="0">
                <a:latin typeface="標楷體" panose="03000509000000000000" pitchFamily="65" charset="-120"/>
                <a:ea typeface="標楷體" panose="03000509000000000000" pitchFamily="65" charset="-120"/>
              </a:rPr>
              <a:t>）的方法，使用大型語言模型直接生成可以作為控制機器人策略的程式。</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結果表明，使用大型語言模型生成的程式碼，在某些實驗中的確可以成功地控制機器人執行各種指令，不過隨著任務難度的複雜化，實驗中隨之降低的準確率也展示出了，現今大型語言模型在語意推理和空間幾何推理領域的發揮是有限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實驗中使用大型語言模型輸出的程式碼直接控制機器，但功能有限。</a:t>
            </a:r>
          </a:p>
        </p:txBody>
      </p:sp>
      <p:sp>
        <p:nvSpPr>
          <p:cNvPr id="5" name="投影片編號版面配置區 4">
            <a:extLst>
              <a:ext uri="{FF2B5EF4-FFF2-40B4-BE49-F238E27FC236}">
                <a16:creationId xmlns:a16="http://schemas.microsoft.com/office/drawing/2014/main" id="{C560EF16-42C0-C69E-5EBF-837D788E0858}"/>
              </a:ext>
            </a:extLst>
          </p:cNvPr>
          <p:cNvSpPr>
            <a:spLocks noGrp="1"/>
          </p:cNvSpPr>
          <p:nvPr>
            <p:ph type="sldNum" sz="quarter" idx="12"/>
          </p:nvPr>
        </p:nvSpPr>
        <p:spPr/>
        <p:txBody>
          <a:bodyPr/>
          <a:lstStyle/>
          <a:p>
            <a:fld id="{E5C60907-9731-46B4-A33D-FDF5DC3BFF3C}" type="slidenum">
              <a:rPr lang="zh-TW" altLang="en-US" smtClean="0"/>
              <a:t>18</a:t>
            </a:fld>
            <a:endParaRPr lang="zh-TW" altLang="en-US"/>
          </a:p>
        </p:txBody>
      </p:sp>
    </p:spTree>
    <p:extLst>
      <p:ext uri="{BB962C8B-B14F-4D97-AF65-F5344CB8AC3E}">
        <p14:creationId xmlns:p14="http://schemas.microsoft.com/office/powerpoint/2010/main" val="22568410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8915"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運動學研究與機器人控制</a:t>
            </a:r>
          </a:p>
        </p:txBody>
      </p:sp>
      <p:sp>
        <p:nvSpPr>
          <p:cNvPr id="2" name="文字方塊 1">
            <a:extLst>
              <a:ext uri="{FF2B5EF4-FFF2-40B4-BE49-F238E27FC236}">
                <a16:creationId xmlns:a16="http://schemas.microsoft.com/office/drawing/2014/main" id="{721322E5-1BE9-D4CC-1162-657C1EBDFAC2}"/>
              </a:ext>
            </a:extLst>
          </p:cNvPr>
          <p:cNvSpPr txBox="1"/>
          <p:nvPr/>
        </p:nvSpPr>
        <p:spPr>
          <a:xfrm>
            <a:off x="1241465" y="1582059"/>
            <a:ext cx="10395108"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順向運動學 </a:t>
            </a:r>
            <a:r>
              <a:rPr lang="en-US" altLang="zh-TW" sz="2400" dirty="0">
                <a:latin typeface="標楷體" panose="03000509000000000000" pitchFamily="65" charset="-120"/>
                <a:ea typeface="標楷體" panose="03000509000000000000" pitchFamily="65" charset="-120"/>
              </a:rPr>
              <a:t>(Forward Kinematics)</a:t>
            </a:r>
            <a:r>
              <a:rPr lang="zh-TW" altLang="en-US" sz="2400" dirty="0">
                <a:latin typeface="標楷體" panose="03000509000000000000" pitchFamily="65" charset="-120"/>
                <a:ea typeface="標楷體" panose="03000509000000000000" pitchFamily="65" charset="-120"/>
              </a:rPr>
              <a:t>：即為順著機械臂的每個關節，透過計算每個關節角度來得出機械臂末端的位置。</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逆向運動學 </a:t>
            </a:r>
            <a:r>
              <a:rPr lang="en-US" altLang="zh-TW" sz="2400" dirty="0">
                <a:latin typeface="標楷體" panose="03000509000000000000" pitchFamily="65" charset="-120"/>
                <a:ea typeface="標楷體" panose="03000509000000000000" pitchFamily="65" charset="-120"/>
              </a:rPr>
              <a:t>(Inverse Kinematics)</a:t>
            </a:r>
            <a:r>
              <a:rPr lang="zh-TW" altLang="en-US" sz="2400" dirty="0">
                <a:latin typeface="標楷體" panose="03000509000000000000" pitchFamily="65" charset="-120"/>
                <a:ea typeface="標楷體" panose="03000509000000000000" pitchFamily="65" charset="-120"/>
              </a:rPr>
              <a:t>：是順向運動學的反向問題。它試圖根據機械臂末端的位置，計算出每個關節應該轉動的角度。</a:t>
            </a:r>
          </a:p>
        </p:txBody>
      </p:sp>
      <p:sp>
        <p:nvSpPr>
          <p:cNvPr id="5" name="投影片編號版面配置區 4">
            <a:extLst>
              <a:ext uri="{FF2B5EF4-FFF2-40B4-BE49-F238E27FC236}">
                <a16:creationId xmlns:a16="http://schemas.microsoft.com/office/drawing/2014/main" id="{0C935CC1-87C7-45A8-59C0-A7575CA99090}"/>
              </a:ext>
            </a:extLst>
          </p:cNvPr>
          <p:cNvSpPr>
            <a:spLocks noGrp="1"/>
          </p:cNvSpPr>
          <p:nvPr>
            <p:ph type="sldNum" sz="quarter" idx="12"/>
          </p:nvPr>
        </p:nvSpPr>
        <p:spPr/>
        <p:txBody>
          <a:bodyPr/>
          <a:lstStyle/>
          <a:p>
            <a:fld id="{E5C60907-9731-46B4-A33D-FDF5DC3BFF3C}" type="slidenum">
              <a:rPr lang="zh-TW" altLang="en-US" smtClean="0"/>
              <a:t>19</a:t>
            </a:fld>
            <a:endParaRPr lang="zh-TW" altLang="en-US"/>
          </a:p>
        </p:txBody>
      </p:sp>
    </p:spTree>
    <p:extLst>
      <p:ext uri="{BB962C8B-B14F-4D97-AF65-F5344CB8AC3E}">
        <p14:creationId xmlns:p14="http://schemas.microsoft.com/office/powerpoint/2010/main" val="363591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9CA633-98E2-B1AD-AE2B-8F8D68EE9ECE}"/>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6" name="文字方塊 5">
            <a:extLst>
              <a:ext uri="{FF2B5EF4-FFF2-40B4-BE49-F238E27FC236}">
                <a16:creationId xmlns:a16="http://schemas.microsoft.com/office/drawing/2014/main" id="{6168CD71-7CC6-7B7A-D280-9E7DA89612DD}"/>
              </a:ext>
            </a:extLst>
          </p:cNvPr>
          <p:cNvSpPr txBox="1"/>
          <p:nvPr/>
        </p:nvSpPr>
        <p:spPr>
          <a:xfrm>
            <a:off x="1605608" y="1391310"/>
            <a:ext cx="6666272" cy="22467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背景知識與相關研究</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實驗設計以及成果</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zh-TW" altLang="en-US"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DB016BD8-652E-A753-6EE7-4C0AC0D7BEC4}"/>
              </a:ext>
            </a:extLst>
          </p:cNvPr>
          <p:cNvSpPr>
            <a:spLocks noGrp="1"/>
          </p:cNvSpPr>
          <p:nvPr>
            <p:ph type="sldNum" sz="quarter" idx="12"/>
          </p:nvPr>
        </p:nvSpPr>
        <p:spPr/>
        <p:txBody>
          <a:bodyPr/>
          <a:lstStyle/>
          <a:p>
            <a:fld id="{E5C60907-9731-46B4-A33D-FDF5DC3BFF3C}" type="slidenum">
              <a:rPr lang="zh-TW" altLang="en-US" smtClean="0"/>
              <a:t>2</a:t>
            </a:fld>
            <a:endParaRPr lang="zh-TW" altLang="en-US"/>
          </a:p>
        </p:txBody>
      </p:sp>
    </p:spTree>
    <p:extLst>
      <p:ext uri="{BB962C8B-B14F-4D97-AF65-F5344CB8AC3E}">
        <p14:creationId xmlns:p14="http://schemas.microsoft.com/office/powerpoint/2010/main" val="237016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8915"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運動學研究與機器人控制</a:t>
            </a:r>
          </a:p>
        </p:txBody>
      </p:sp>
      <p:sp>
        <p:nvSpPr>
          <p:cNvPr id="2" name="文字方塊 1">
            <a:extLst>
              <a:ext uri="{FF2B5EF4-FFF2-40B4-BE49-F238E27FC236}">
                <a16:creationId xmlns:a16="http://schemas.microsoft.com/office/drawing/2014/main" id="{721322E5-1BE9-D4CC-1162-657C1EBDFAC2}"/>
              </a:ext>
            </a:extLst>
          </p:cNvPr>
          <p:cNvSpPr txBox="1"/>
          <p:nvPr/>
        </p:nvSpPr>
        <p:spPr>
          <a:xfrm>
            <a:off x="1241465" y="1582059"/>
            <a:ext cx="10395108" cy="461665"/>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順向運動學中，</a:t>
            </a:r>
            <a:r>
              <a:rPr lang="en-US" altLang="zh-TW" sz="2400" dirty="0">
                <a:latin typeface="標楷體" panose="03000509000000000000" pitchFamily="65" charset="-120"/>
                <a:ea typeface="標楷體" panose="03000509000000000000" pitchFamily="65" charset="-120"/>
              </a:rPr>
              <a:t>Denavit-Hartenberg</a:t>
            </a:r>
            <a:r>
              <a:rPr lang="zh-TW" altLang="en-US" sz="2400" dirty="0">
                <a:latin typeface="標楷體" panose="03000509000000000000" pitchFamily="65" charset="-120"/>
                <a:ea typeface="標楷體" panose="03000509000000000000" pitchFamily="65" charset="-120"/>
              </a:rPr>
              <a:t> 方法為本研究使用的計算方式。</a:t>
            </a:r>
          </a:p>
        </p:txBody>
      </p:sp>
      <p:pic>
        <p:nvPicPr>
          <p:cNvPr id="8" name="圖片 7">
            <a:extLst>
              <a:ext uri="{FF2B5EF4-FFF2-40B4-BE49-F238E27FC236}">
                <a16:creationId xmlns:a16="http://schemas.microsoft.com/office/drawing/2014/main" id="{C2BD39DC-66F3-A41B-0B3F-6CE64036A8D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503908" y="2575324"/>
            <a:ext cx="6378906" cy="3080389"/>
          </a:xfrm>
          <a:prstGeom prst="rect">
            <a:avLst/>
          </a:prstGeom>
        </p:spPr>
      </p:pic>
      <p:pic>
        <p:nvPicPr>
          <p:cNvPr id="10" name="圖片 9">
            <a:extLst>
              <a:ext uri="{FF2B5EF4-FFF2-40B4-BE49-F238E27FC236}">
                <a16:creationId xmlns:a16="http://schemas.microsoft.com/office/drawing/2014/main" id="{BA36B6A0-1BF6-6090-8A7F-993ECA1A1A72}"/>
              </a:ext>
            </a:extLst>
          </p:cNvPr>
          <p:cNvPicPr>
            <a:picLocks noChangeAspect="1"/>
          </p:cNvPicPr>
          <p:nvPr/>
        </p:nvPicPr>
        <p:blipFill>
          <a:blip r:embed="rId3"/>
          <a:stretch>
            <a:fillRect/>
          </a:stretch>
        </p:blipFill>
        <p:spPr>
          <a:xfrm>
            <a:off x="8468924" y="4115518"/>
            <a:ext cx="1858418" cy="414336"/>
          </a:xfrm>
          <a:prstGeom prst="rect">
            <a:avLst/>
          </a:prstGeom>
        </p:spPr>
      </p:pic>
      <p:sp>
        <p:nvSpPr>
          <p:cNvPr id="14" name="投影片編號版面配置區 13">
            <a:extLst>
              <a:ext uri="{FF2B5EF4-FFF2-40B4-BE49-F238E27FC236}">
                <a16:creationId xmlns:a16="http://schemas.microsoft.com/office/drawing/2014/main" id="{03601715-9694-8B4A-B489-52E842E01937}"/>
              </a:ext>
            </a:extLst>
          </p:cNvPr>
          <p:cNvSpPr>
            <a:spLocks noGrp="1"/>
          </p:cNvSpPr>
          <p:nvPr>
            <p:ph type="sldNum" sz="quarter" idx="12"/>
          </p:nvPr>
        </p:nvSpPr>
        <p:spPr/>
        <p:txBody>
          <a:bodyPr/>
          <a:lstStyle/>
          <a:p>
            <a:fld id="{E5C60907-9731-46B4-A33D-FDF5DC3BFF3C}" type="slidenum">
              <a:rPr lang="zh-TW" altLang="en-US" smtClean="0"/>
              <a:t>20</a:t>
            </a:fld>
            <a:endParaRPr lang="zh-TW" altLang="en-US"/>
          </a:p>
        </p:txBody>
      </p:sp>
    </p:spTree>
    <p:extLst>
      <p:ext uri="{BB962C8B-B14F-4D97-AF65-F5344CB8AC3E}">
        <p14:creationId xmlns:p14="http://schemas.microsoft.com/office/powerpoint/2010/main" val="12976319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B455C4D8-775F-B0E2-1C2C-3E7FD68E99CE}"/>
              </a:ext>
            </a:extLst>
          </p:cNvPr>
          <p:cNvSpPr txBox="1"/>
          <p:nvPr/>
        </p:nvSpPr>
        <p:spPr>
          <a:xfrm>
            <a:off x="1241465" y="1582059"/>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逆向運動學問題，實驗中使用了幾何求解法 </a:t>
            </a:r>
            <a:r>
              <a:rPr lang="en-US" altLang="zh-TW" sz="2400" dirty="0">
                <a:latin typeface="標楷體" panose="03000509000000000000" pitchFamily="65" charset="-120"/>
                <a:ea typeface="標楷體" panose="03000509000000000000" pitchFamily="65" charset="-120"/>
              </a:rPr>
              <a:t>(Geometric solution</a:t>
            </a:r>
          </a:p>
          <a:p>
            <a:r>
              <a:rPr lang="en-US" altLang="zh-TW" sz="2400" dirty="0">
                <a:latin typeface="標楷體" panose="03000509000000000000" pitchFamily="65" charset="-120"/>
                <a:ea typeface="標楷體" panose="03000509000000000000" pitchFamily="65" charset="-120"/>
              </a:rPr>
              <a:t>approach)</a:t>
            </a:r>
            <a:r>
              <a:rPr lang="zh-TW" altLang="en-US" sz="2400" dirty="0">
                <a:latin typeface="標楷體" panose="03000509000000000000" pitchFamily="65" charset="-120"/>
                <a:ea typeface="標楷體" panose="03000509000000000000" pitchFamily="65" charset="-120"/>
              </a:rPr>
              <a:t>，與梯度下降法 </a:t>
            </a:r>
            <a:r>
              <a:rPr lang="en-US" altLang="zh-TW" sz="2400" dirty="0">
                <a:latin typeface="標楷體" panose="03000509000000000000" pitchFamily="65" charset="-120"/>
                <a:ea typeface="標楷體" panose="03000509000000000000" pitchFamily="65" charset="-120"/>
              </a:rPr>
              <a:t>(Gradient descent solution approach)</a:t>
            </a:r>
            <a:r>
              <a:rPr lang="zh-TW" altLang="en-US" sz="2400" dirty="0">
                <a:latin typeface="標楷體" panose="03000509000000000000" pitchFamily="65" charset="-120"/>
                <a:ea typeface="標楷體" panose="03000509000000000000" pitchFamily="65" charset="-120"/>
              </a:rPr>
              <a:t>來開發機械臂的逆向控制。</a:t>
            </a:r>
          </a:p>
        </p:txBody>
      </p:sp>
      <p:pic>
        <p:nvPicPr>
          <p:cNvPr id="6" name="圖片 5">
            <a:extLst>
              <a:ext uri="{FF2B5EF4-FFF2-40B4-BE49-F238E27FC236}">
                <a16:creationId xmlns:a16="http://schemas.microsoft.com/office/drawing/2014/main" id="{63CE275A-72DF-853D-2A3B-56994FA44526}"/>
              </a:ext>
            </a:extLst>
          </p:cNvPr>
          <p:cNvPicPr>
            <a:picLocks noChangeAspect="1"/>
          </p:cNvPicPr>
          <p:nvPr/>
        </p:nvPicPr>
        <p:blipFill>
          <a:blip r:embed="rId2"/>
          <a:stretch>
            <a:fillRect/>
          </a:stretch>
        </p:blipFill>
        <p:spPr>
          <a:xfrm>
            <a:off x="1079210" y="4532998"/>
            <a:ext cx="5193844" cy="742943"/>
          </a:xfrm>
          <a:prstGeom prst="rect">
            <a:avLst/>
          </a:prstGeom>
        </p:spPr>
      </p:pic>
      <p:pic>
        <p:nvPicPr>
          <p:cNvPr id="8" name="圖片 7">
            <a:extLst>
              <a:ext uri="{FF2B5EF4-FFF2-40B4-BE49-F238E27FC236}">
                <a16:creationId xmlns:a16="http://schemas.microsoft.com/office/drawing/2014/main" id="{501642CA-B9A2-0E83-DAC8-B2422274A7A8}"/>
              </a:ext>
            </a:extLst>
          </p:cNvPr>
          <p:cNvPicPr>
            <a:picLocks noChangeAspect="1"/>
          </p:cNvPicPr>
          <p:nvPr/>
        </p:nvPicPr>
        <p:blipFill>
          <a:blip r:embed="rId3"/>
          <a:stretch>
            <a:fillRect/>
          </a:stretch>
        </p:blipFill>
        <p:spPr>
          <a:xfrm>
            <a:off x="980361" y="3612608"/>
            <a:ext cx="6744974" cy="659425"/>
          </a:xfrm>
          <a:prstGeom prst="rect">
            <a:avLst/>
          </a:prstGeom>
        </p:spPr>
      </p:pic>
      <p:sp>
        <p:nvSpPr>
          <p:cNvPr id="11" name="投影片編號版面配置區 10">
            <a:extLst>
              <a:ext uri="{FF2B5EF4-FFF2-40B4-BE49-F238E27FC236}">
                <a16:creationId xmlns:a16="http://schemas.microsoft.com/office/drawing/2014/main" id="{321ECDC0-444A-F0B9-0AEA-63E9DDF02BB5}"/>
              </a:ext>
            </a:extLst>
          </p:cNvPr>
          <p:cNvSpPr>
            <a:spLocks noGrp="1"/>
          </p:cNvSpPr>
          <p:nvPr>
            <p:ph type="sldNum" sz="quarter" idx="12"/>
          </p:nvPr>
        </p:nvSpPr>
        <p:spPr/>
        <p:txBody>
          <a:bodyPr/>
          <a:lstStyle/>
          <a:p>
            <a:fld id="{E5C60907-9731-46B4-A33D-FDF5DC3BFF3C}" type="slidenum">
              <a:rPr lang="zh-TW" altLang="en-US" smtClean="0"/>
              <a:t>21</a:t>
            </a:fld>
            <a:endParaRPr lang="zh-TW" altLang="en-US"/>
          </a:p>
        </p:txBody>
      </p:sp>
      <p:sp>
        <p:nvSpPr>
          <p:cNvPr id="3" name="文字方塊 2">
            <a:extLst>
              <a:ext uri="{FF2B5EF4-FFF2-40B4-BE49-F238E27FC236}">
                <a16:creationId xmlns:a16="http://schemas.microsoft.com/office/drawing/2014/main" id="{0D346B7C-457A-63D6-914A-7D7D052A9BFF}"/>
              </a:ext>
            </a:extLst>
          </p:cNvPr>
          <p:cNvSpPr txBox="1"/>
          <p:nvPr/>
        </p:nvSpPr>
        <p:spPr>
          <a:xfrm>
            <a:off x="3468915"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運動學研究與機器人控制</a:t>
            </a:r>
          </a:p>
        </p:txBody>
      </p:sp>
    </p:spTree>
    <p:extLst>
      <p:ext uri="{BB962C8B-B14F-4D97-AF65-F5344CB8AC3E}">
        <p14:creationId xmlns:p14="http://schemas.microsoft.com/office/powerpoint/2010/main" val="3435805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194932" y="504630"/>
            <a:ext cx="7802136"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3D </a:t>
            </a:r>
            <a:r>
              <a:rPr lang="zh-TW" altLang="en-US" sz="3600" dirty="0">
                <a:solidFill>
                  <a:srgbClr val="000000"/>
                </a:solidFill>
                <a:latin typeface="標楷體" panose="03000509000000000000" pitchFamily="65" charset="-120"/>
                <a:ea typeface="標楷體" panose="03000509000000000000" pitchFamily="65" charset="-120"/>
              </a:rPr>
              <a:t>列印應用於機器人製作的相關文獻</a:t>
            </a:r>
          </a:p>
        </p:txBody>
      </p:sp>
      <p:sp>
        <p:nvSpPr>
          <p:cNvPr id="4" name="文字方塊 3">
            <a:extLst>
              <a:ext uri="{FF2B5EF4-FFF2-40B4-BE49-F238E27FC236}">
                <a16:creationId xmlns:a16="http://schemas.microsoft.com/office/drawing/2014/main" id="{B455C4D8-775F-B0E2-1C2C-3E7FD68E99CE}"/>
              </a:ext>
            </a:extLst>
          </p:cNvPr>
          <p:cNvSpPr txBox="1"/>
          <p:nvPr/>
        </p:nvSpPr>
        <p:spPr>
          <a:xfrm>
            <a:off x="1241465" y="1582059"/>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Siemasz</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等人介紹了如何利用</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列印技術製造機器手臂，並將人工智慧技術嵌入其中。受惠於</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列印技術方便，且快速成型的特性，在實驗團隊在實驗中才得以快速、低成本的製造複雜的機器手臂零件。</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Siemasz</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等人探討了</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列印在軟體機器人中的應用，軟體機器人是一種由柔性材料製成的機器人，具備高柔韌性和高適應性的特點能模仿生物的動作和行為。</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Jahan </a:t>
            </a:r>
            <a:r>
              <a:rPr lang="zh-TW" altLang="en-US" sz="2400" dirty="0">
                <a:latin typeface="標楷體" panose="03000509000000000000" pitchFamily="65" charset="-120"/>
                <a:ea typeface="標楷體" panose="03000509000000000000" pitchFamily="65" charset="-120"/>
              </a:rPr>
              <a:t>等人介紹了一種創新的大規模</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列印方法，通過多個移動機器人的同步作業來完成。傳統的大規模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列印設備通常尺寸龐大且笨重，難以應對複雜的列印需求。</a:t>
            </a:r>
          </a:p>
        </p:txBody>
      </p:sp>
      <p:sp>
        <p:nvSpPr>
          <p:cNvPr id="11" name="投影片編號版面配置區 10">
            <a:extLst>
              <a:ext uri="{FF2B5EF4-FFF2-40B4-BE49-F238E27FC236}">
                <a16:creationId xmlns:a16="http://schemas.microsoft.com/office/drawing/2014/main" id="{321ECDC0-444A-F0B9-0AEA-63E9DDF02BB5}"/>
              </a:ext>
            </a:extLst>
          </p:cNvPr>
          <p:cNvSpPr>
            <a:spLocks noGrp="1"/>
          </p:cNvSpPr>
          <p:nvPr>
            <p:ph type="sldNum" sz="quarter" idx="12"/>
          </p:nvPr>
        </p:nvSpPr>
        <p:spPr/>
        <p:txBody>
          <a:bodyPr/>
          <a:lstStyle/>
          <a:p>
            <a:fld id="{E5C60907-9731-46B4-A33D-FDF5DC3BFF3C}" type="slidenum">
              <a:rPr lang="zh-TW" altLang="en-US" smtClean="0"/>
              <a:t>22</a:t>
            </a:fld>
            <a:endParaRPr lang="zh-TW" altLang="en-US"/>
          </a:p>
        </p:txBody>
      </p:sp>
    </p:spTree>
    <p:extLst>
      <p:ext uri="{BB962C8B-B14F-4D97-AF65-F5344CB8AC3E}">
        <p14:creationId xmlns:p14="http://schemas.microsoft.com/office/powerpoint/2010/main" val="117619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194932" y="504630"/>
            <a:ext cx="7802136"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3D </a:t>
            </a:r>
            <a:r>
              <a:rPr lang="zh-TW" altLang="en-US" sz="3600" dirty="0">
                <a:solidFill>
                  <a:srgbClr val="000000"/>
                </a:solidFill>
                <a:latin typeface="標楷體" panose="03000509000000000000" pitchFamily="65" charset="-120"/>
                <a:ea typeface="標楷體" panose="03000509000000000000" pitchFamily="65" charset="-120"/>
              </a:rPr>
              <a:t>列印應用於機器人製作的相關文獻</a:t>
            </a:r>
          </a:p>
        </p:txBody>
      </p:sp>
      <p:sp>
        <p:nvSpPr>
          <p:cNvPr id="11" name="投影片編號版面配置區 10">
            <a:extLst>
              <a:ext uri="{FF2B5EF4-FFF2-40B4-BE49-F238E27FC236}">
                <a16:creationId xmlns:a16="http://schemas.microsoft.com/office/drawing/2014/main" id="{321ECDC0-444A-F0B9-0AEA-63E9DDF02BB5}"/>
              </a:ext>
            </a:extLst>
          </p:cNvPr>
          <p:cNvSpPr>
            <a:spLocks noGrp="1"/>
          </p:cNvSpPr>
          <p:nvPr>
            <p:ph type="sldNum" sz="quarter" idx="12"/>
          </p:nvPr>
        </p:nvSpPr>
        <p:spPr/>
        <p:txBody>
          <a:bodyPr/>
          <a:lstStyle/>
          <a:p>
            <a:fld id="{E5C60907-9731-46B4-A33D-FDF5DC3BFF3C}" type="slidenum">
              <a:rPr lang="zh-TW" altLang="en-US" smtClean="0"/>
              <a:t>23</a:t>
            </a:fld>
            <a:endParaRPr lang="zh-TW" altLang="en-US"/>
          </a:p>
        </p:txBody>
      </p:sp>
      <p:pic>
        <p:nvPicPr>
          <p:cNvPr id="3" name="圖片 2">
            <a:extLst>
              <a:ext uri="{FF2B5EF4-FFF2-40B4-BE49-F238E27FC236}">
                <a16:creationId xmlns:a16="http://schemas.microsoft.com/office/drawing/2014/main" id="{2844E4A1-ACA3-7FFE-BCAE-097F158FDFF3}"/>
              </a:ext>
            </a:extLst>
          </p:cNvPr>
          <p:cNvPicPr>
            <a:picLocks noChangeAspect="1"/>
          </p:cNvPicPr>
          <p:nvPr/>
        </p:nvPicPr>
        <p:blipFill>
          <a:blip r:embed="rId2"/>
          <a:stretch>
            <a:fillRect/>
          </a:stretch>
        </p:blipFill>
        <p:spPr>
          <a:xfrm>
            <a:off x="538756" y="1826385"/>
            <a:ext cx="4080000" cy="2880000"/>
          </a:xfrm>
          <a:prstGeom prst="rect">
            <a:avLst/>
          </a:prstGeom>
        </p:spPr>
      </p:pic>
      <p:pic>
        <p:nvPicPr>
          <p:cNvPr id="6" name="圖片 5">
            <a:extLst>
              <a:ext uri="{FF2B5EF4-FFF2-40B4-BE49-F238E27FC236}">
                <a16:creationId xmlns:a16="http://schemas.microsoft.com/office/drawing/2014/main" id="{E153E422-9711-B416-D5D4-44851FD55084}"/>
              </a:ext>
            </a:extLst>
          </p:cNvPr>
          <p:cNvPicPr>
            <a:picLocks noChangeAspect="1"/>
          </p:cNvPicPr>
          <p:nvPr/>
        </p:nvPicPr>
        <p:blipFill>
          <a:blip r:embed="rId3"/>
          <a:stretch>
            <a:fillRect/>
          </a:stretch>
        </p:blipFill>
        <p:spPr>
          <a:xfrm>
            <a:off x="5208369" y="1497533"/>
            <a:ext cx="1775261" cy="3537704"/>
          </a:xfrm>
          <a:prstGeom prst="rect">
            <a:avLst/>
          </a:prstGeom>
        </p:spPr>
      </p:pic>
      <p:pic>
        <p:nvPicPr>
          <p:cNvPr id="8" name="圖片 7">
            <a:extLst>
              <a:ext uri="{FF2B5EF4-FFF2-40B4-BE49-F238E27FC236}">
                <a16:creationId xmlns:a16="http://schemas.microsoft.com/office/drawing/2014/main" id="{44BCFFDE-5880-0853-14B0-71937599FDC0}"/>
              </a:ext>
            </a:extLst>
          </p:cNvPr>
          <p:cNvPicPr>
            <a:picLocks noChangeAspect="1"/>
          </p:cNvPicPr>
          <p:nvPr/>
        </p:nvPicPr>
        <p:blipFill rotWithShape="1">
          <a:blip r:embed="rId4"/>
          <a:srcRect l="10022" r="10022"/>
          <a:stretch/>
        </p:blipFill>
        <p:spPr>
          <a:xfrm>
            <a:off x="7573243" y="1826385"/>
            <a:ext cx="3840000" cy="2880000"/>
          </a:xfrm>
          <a:prstGeom prst="rect">
            <a:avLst/>
          </a:prstGeom>
        </p:spPr>
      </p:pic>
      <p:sp>
        <p:nvSpPr>
          <p:cNvPr id="9" name="文字方塊 8">
            <a:extLst>
              <a:ext uri="{FF2B5EF4-FFF2-40B4-BE49-F238E27FC236}">
                <a16:creationId xmlns:a16="http://schemas.microsoft.com/office/drawing/2014/main" id="{C528AA45-6A3B-6F38-C96B-5F813B076EC0}"/>
              </a:ext>
            </a:extLst>
          </p:cNvPr>
          <p:cNvSpPr txBox="1"/>
          <p:nvPr/>
        </p:nvSpPr>
        <p:spPr>
          <a:xfrm>
            <a:off x="1909342" y="4840181"/>
            <a:ext cx="1338828"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zh-TW" altLang="en-US" dirty="0"/>
              <a:t>軟體機器人</a:t>
            </a:r>
          </a:p>
        </p:txBody>
      </p:sp>
      <p:sp>
        <p:nvSpPr>
          <p:cNvPr id="10" name="文字方塊 9">
            <a:extLst>
              <a:ext uri="{FF2B5EF4-FFF2-40B4-BE49-F238E27FC236}">
                <a16:creationId xmlns:a16="http://schemas.microsoft.com/office/drawing/2014/main" id="{8BF173CF-AFB5-BAB5-4619-ABCEE6B8C009}"/>
              </a:ext>
            </a:extLst>
          </p:cNvPr>
          <p:cNvSpPr txBox="1"/>
          <p:nvPr/>
        </p:nvSpPr>
        <p:spPr>
          <a:xfrm>
            <a:off x="5426585" y="5216240"/>
            <a:ext cx="1338828"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zh-TW" altLang="en-US" dirty="0"/>
              <a:t>機械臂模型</a:t>
            </a:r>
          </a:p>
        </p:txBody>
      </p:sp>
      <p:sp>
        <p:nvSpPr>
          <p:cNvPr id="13" name="文字方塊 12">
            <a:extLst>
              <a:ext uri="{FF2B5EF4-FFF2-40B4-BE49-F238E27FC236}">
                <a16:creationId xmlns:a16="http://schemas.microsoft.com/office/drawing/2014/main" id="{6D2F90A8-F417-E4EA-F774-250EF67F726E}"/>
              </a:ext>
            </a:extLst>
          </p:cNvPr>
          <p:cNvSpPr txBox="1"/>
          <p:nvPr/>
        </p:nvSpPr>
        <p:spPr>
          <a:xfrm>
            <a:off x="8712998" y="4850571"/>
            <a:ext cx="1569660"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zh-TW" altLang="en-US" sz="1800" dirty="0">
                <a:latin typeface="標楷體" panose="03000509000000000000" pitchFamily="65" charset="-120"/>
                <a:ea typeface="標楷體" panose="03000509000000000000" pitchFamily="65" charset="-120"/>
              </a:rPr>
              <a:t>大規模</a:t>
            </a:r>
            <a:r>
              <a:rPr lang="en-US" altLang="zh-TW" sz="1800" dirty="0">
                <a:latin typeface="標楷體" panose="03000509000000000000" pitchFamily="65" charset="-120"/>
                <a:ea typeface="標楷體" panose="03000509000000000000" pitchFamily="65" charset="-120"/>
              </a:rPr>
              <a:t>3D</a:t>
            </a:r>
            <a:r>
              <a:rPr lang="zh-TW" altLang="en-US" sz="1800" dirty="0">
                <a:latin typeface="標楷體" panose="03000509000000000000" pitchFamily="65" charset="-120"/>
                <a:ea typeface="標楷體" panose="03000509000000000000" pitchFamily="65" charset="-120"/>
              </a:rPr>
              <a:t>列印</a:t>
            </a:r>
            <a:endParaRPr lang="zh-TW" altLang="en-US" dirty="0"/>
          </a:p>
        </p:txBody>
      </p:sp>
    </p:spTree>
    <p:extLst>
      <p:ext uri="{BB962C8B-B14F-4D97-AF65-F5344CB8AC3E}">
        <p14:creationId xmlns:p14="http://schemas.microsoft.com/office/powerpoint/2010/main" val="843177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4401205"/>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BAF7A544-3459-1A37-752B-5B4DF5743ADC}"/>
              </a:ext>
            </a:extLst>
          </p:cNvPr>
          <p:cNvSpPr>
            <a:spLocks noGrp="1"/>
          </p:cNvSpPr>
          <p:nvPr>
            <p:ph type="sldNum" sz="quarter" idx="12"/>
          </p:nvPr>
        </p:nvSpPr>
        <p:spPr/>
        <p:txBody>
          <a:bodyPr/>
          <a:lstStyle/>
          <a:p>
            <a:fld id="{E5C60907-9731-46B4-A33D-FDF5DC3BFF3C}" type="slidenum">
              <a:rPr lang="zh-TW" altLang="en-US" smtClean="0"/>
              <a:t>24</a:t>
            </a:fld>
            <a:endParaRPr lang="zh-TW" altLang="en-US"/>
          </a:p>
        </p:txBody>
      </p:sp>
    </p:spTree>
    <p:extLst>
      <p:ext uri="{BB962C8B-B14F-4D97-AF65-F5344CB8AC3E}">
        <p14:creationId xmlns:p14="http://schemas.microsoft.com/office/powerpoint/2010/main" val="3916874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6124754"/>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模型設計軟體：</a:t>
            </a:r>
            <a:r>
              <a:rPr lang="en-US" altLang="zh-TW" sz="28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檔案輸出格式：</a:t>
            </a:r>
            <a:r>
              <a:rPr lang="en-US" altLang="zh-TW" sz="2800" dirty="0">
                <a:latin typeface="標楷體" panose="03000509000000000000" pitchFamily="65" charset="-120"/>
                <a:ea typeface="標楷體" panose="03000509000000000000" pitchFamily="65" charset="-120"/>
              </a:rPr>
              <a:t>STL</a:t>
            </a:r>
            <a:r>
              <a:rPr lang="zh-TW" altLang="en-US" sz="2800" dirty="0">
                <a:latin typeface="標楷體" panose="03000509000000000000" pitchFamily="65" charset="-120"/>
                <a:ea typeface="標楷體" panose="03000509000000000000" pitchFamily="65" charset="-120"/>
              </a:rPr>
              <a:t>（</a:t>
            </a:r>
            <a:r>
              <a:rPr lang="en-US" altLang="zh-TW" sz="2800" dirty="0">
                <a:latin typeface="標楷體" panose="03000509000000000000" pitchFamily="65" charset="-120"/>
                <a:ea typeface="標楷體" panose="03000509000000000000" pitchFamily="65" charset="-120"/>
              </a:rPr>
              <a:t>Stereolithography</a:t>
            </a:r>
            <a:r>
              <a:rPr lang="zh-TW" altLang="en-US" sz="2800" dirty="0">
                <a:latin typeface="標楷體" panose="03000509000000000000" pitchFamily="65" charset="-120"/>
                <a:ea typeface="標楷體" panose="03000509000000000000" pitchFamily="65" charset="-120"/>
              </a:rPr>
              <a:t>）</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列印機：</a:t>
            </a:r>
            <a:r>
              <a:rPr lang="en-US" altLang="zh-TW" sz="2800" dirty="0" err="1">
                <a:latin typeface="標楷體" panose="03000509000000000000" pitchFamily="65" charset="-120"/>
                <a:ea typeface="標楷體" panose="03000509000000000000" pitchFamily="65" charset="-120"/>
              </a:rPr>
              <a:t>Creality</a:t>
            </a:r>
            <a:r>
              <a:rPr lang="en-US" altLang="zh-TW" sz="2800" dirty="0">
                <a:latin typeface="標楷體" panose="03000509000000000000" pitchFamily="65" charset="-120"/>
                <a:ea typeface="標楷體" panose="03000509000000000000" pitchFamily="65" charset="-120"/>
              </a:rPr>
              <a:t> K1 MAX</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馬達與開發版介紹</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ECE81F7A-AC7B-54EA-8DE9-3A60A79E891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E3BFF608-5E1B-AF94-4BDD-C736C76E90D5}"/>
              </a:ext>
            </a:extLst>
          </p:cNvPr>
          <p:cNvSpPr>
            <a:spLocks noGrp="1"/>
          </p:cNvSpPr>
          <p:nvPr>
            <p:ph type="sldNum" sz="quarter" idx="12"/>
          </p:nvPr>
        </p:nvSpPr>
        <p:spPr/>
        <p:txBody>
          <a:bodyPr/>
          <a:lstStyle/>
          <a:p>
            <a:fld id="{E5C60907-9731-46B4-A33D-FDF5DC3BFF3C}" type="slidenum">
              <a:rPr lang="zh-TW" altLang="en-US" smtClean="0"/>
              <a:t>25</a:t>
            </a:fld>
            <a:endParaRPr lang="zh-TW" altLang="en-US"/>
          </a:p>
        </p:txBody>
      </p:sp>
    </p:spTree>
    <p:extLst>
      <p:ext uri="{BB962C8B-B14F-4D97-AF65-F5344CB8AC3E}">
        <p14:creationId xmlns:p14="http://schemas.microsoft.com/office/powerpoint/2010/main" val="4203303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194932" y="504630"/>
            <a:ext cx="7802136"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模型設計軟體：</a:t>
            </a:r>
            <a:r>
              <a:rPr lang="en-US" altLang="zh-TW" sz="3600">
                <a:solidFill>
                  <a:srgbClr val="000000"/>
                </a:solidFill>
                <a:latin typeface="標楷體" panose="03000509000000000000" pitchFamily="65" charset="-120"/>
                <a:ea typeface="標楷體" panose="03000509000000000000" pitchFamily="65" charset="-120"/>
              </a:rPr>
              <a:t>Autodesk Fusion 360</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7FA55FB4-CA24-3C80-0BB2-7E73A3738DD8}"/>
              </a:ext>
            </a:extLst>
          </p:cNvPr>
          <p:cNvSpPr txBox="1"/>
          <p:nvPr/>
        </p:nvSpPr>
        <p:spPr>
          <a:xfrm>
            <a:off x="3588707" y="1841326"/>
            <a:ext cx="184731" cy="369332"/>
          </a:xfrm>
          <a:prstGeom prst="rect">
            <a:avLst/>
          </a:prstGeom>
          <a:noFill/>
        </p:spPr>
        <p:txBody>
          <a:bodyPr wrap="none" rtlCol="0">
            <a:spAutoFit/>
          </a:bodyPr>
          <a:lstStyle/>
          <a:p>
            <a:endParaRPr lang="zh-TW" altLang="en-US" dirty="0"/>
          </a:p>
        </p:txBody>
      </p:sp>
      <p:sp>
        <p:nvSpPr>
          <p:cNvPr id="3" name="文字方塊 2">
            <a:extLst>
              <a:ext uri="{FF2B5EF4-FFF2-40B4-BE49-F238E27FC236}">
                <a16:creationId xmlns:a16="http://schemas.microsoft.com/office/drawing/2014/main" id="{7BFDE9EA-435F-D874-FF46-ED994D772FF7}"/>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Autodesk Fusion 360 </a:t>
            </a:r>
            <a:r>
              <a:rPr lang="zh-TW" altLang="en-US" sz="2400" dirty="0">
                <a:latin typeface="標楷體" panose="03000509000000000000" pitchFamily="65" charset="-120"/>
                <a:ea typeface="標楷體" panose="03000509000000000000" pitchFamily="65" charset="-120"/>
              </a:rPr>
              <a:t>是一款集合了電腦輔助設計 </a:t>
            </a:r>
            <a:r>
              <a:rPr lang="en-US" altLang="zh-TW" sz="2400" dirty="0">
                <a:latin typeface="標楷體" panose="03000509000000000000" pitchFamily="65" charset="-120"/>
                <a:ea typeface="標楷體" panose="03000509000000000000" pitchFamily="65" charset="-120"/>
              </a:rPr>
              <a:t>(CAD)</a:t>
            </a:r>
            <a:r>
              <a:rPr lang="zh-TW" altLang="en-US" sz="2400" dirty="0">
                <a:latin typeface="標楷體" panose="03000509000000000000" pitchFamily="65" charset="-120"/>
                <a:ea typeface="標楷體" panose="03000509000000000000" pitchFamily="65" charset="-120"/>
              </a:rPr>
              <a:t>、電腦輔助製造 </a:t>
            </a:r>
            <a:r>
              <a:rPr lang="en-US" altLang="zh-TW" sz="2400" dirty="0">
                <a:latin typeface="標楷體" panose="03000509000000000000" pitchFamily="65" charset="-120"/>
                <a:ea typeface="標楷體" panose="03000509000000000000" pitchFamily="65" charset="-120"/>
              </a:rPr>
              <a:t>(CAM)</a:t>
            </a:r>
            <a:r>
              <a:rPr lang="zh-TW" altLang="en-US" sz="2400" dirty="0">
                <a:latin typeface="標楷體" panose="03000509000000000000" pitchFamily="65" charset="-120"/>
                <a:ea typeface="標楷體" panose="03000509000000000000" pitchFamily="65" charset="-120"/>
              </a:rPr>
              <a:t>、電腦輔助工程 </a:t>
            </a:r>
            <a:r>
              <a:rPr lang="en-US" altLang="zh-TW" sz="2400" dirty="0">
                <a:latin typeface="標楷體" panose="03000509000000000000" pitchFamily="65" charset="-120"/>
                <a:ea typeface="標楷體" panose="03000509000000000000" pitchFamily="65" charset="-120"/>
              </a:rPr>
              <a:t>(CAE) </a:t>
            </a:r>
            <a:r>
              <a:rPr lang="zh-TW" altLang="en-US" sz="2400" dirty="0">
                <a:latin typeface="標楷體" panose="03000509000000000000" pitchFamily="65" charset="-120"/>
                <a:ea typeface="標楷體" panose="03000509000000000000" pitchFamily="65" charset="-120"/>
              </a:rPr>
              <a:t>及印刷電路板設計 </a:t>
            </a:r>
            <a:r>
              <a:rPr lang="en-US" altLang="zh-TW" sz="2400" dirty="0">
                <a:latin typeface="標楷體" panose="03000509000000000000" pitchFamily="65" charset="-120"/>
                <a:ea typeface="標楷體" panose="03000509000000000000" pitchFamily="65" charset="-120"/>
              </a:rPr>
              <a:t>(PCB) </a:t>
            </a:r>
            <a:r>
              <a:rPr lang="zh-TW" altLang="en-US" sz="2400" dirty="0">
                <a:latin typeface="標楷體" panose="03000509000000000000" pitchFamily="65" charset="-120"/>
                <a:ea typeface="標楷體" panose="03000509000000000000" pitchFamily="65" charset="-120"/>
              </a:rPr>
              <a:t>的多功能設計軟體，可以使用此軟體完成</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建模、配裝設計、開發版組裝測試、機械結構碰撞測試、設計圖生成等一系列開發工作。</a:t>
            </a:r>
          </a:p>
        </p:txBody>
      </p:sp>
      <p:pic>
        <p:nvPicPr>
          <p:cNvPr id="5" name="圖片 4" descr="一張含有 文字, 字型, 標誌, 圖形 的圖片&#10;&#10;自動產生的描述">
            <a:extLst>
              <a:ext uri="{FF2B5EF4-FFF2-40B4-BE49-F238E27FC236}">
                <a16:creationId xmlns:a16="http://schemas.microsoft.com/office/drawing/2014/main" id="{6233E07D-4125-1D79-0CB6-0A8306AB4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53" y="3706282"/>
            <a:ext cx="6339894" cy="1908786"/>
          </a:xfrm>
          <a:prstGeom prst="rect">
            <a:avLst/>
          </a:prstGeom>
        </p:spPr>
      </p:pic>
      <p:sp>
        <p:nvSpPr>
          <p:cNvPr id="8" name="投影片編號版面配置區 7">
            <a:extLst>
              <a:ext uri="{FF2B5EF4-FFF2-40B4-BE49-F238E27FC236}">
                <a16:creationId xmlns:a16="http://schemas.microsoft.com/office/drawing/2014/main" id="{AD7D3B26-0CA4-7CF0-F4B5-F067D0E65D91}"/>
              </a:ext>
            </a:extLst>
          </p:cNvPr>
          <p:cNvSpPr>
            <a:spLocks noGrp="1"/>
          </p:cNvSpPr>
          <p:nvPr>
            <p:ph type="sldNum" sz="quarter" idx="12"/>
          </p:nvPr>
        </p:nvSpPr>
        <p:spPr/>
        <p:txBody>
          <a:bodyPr/>
          <a:lstStyle/>
          <a:p>
            <a:fld id="{E5C60907-9731-46B4-A33D-FDF5DC3BFF3C}" type="slidenum">
              <a:rPr lang="zh-TW" altLang="en-US" smtClean="0"/>
              <a:t>26</a:t>
            </a:fld>
            <a:endParaRPr lang="zh-TW" altLang="en-US"/>
          </a:p>
        </p:txBody>
      </p:sp>
    </p:spTree>
    <p:extLst>
      <p:ext uri="{BB962C8B-B14F-4D97-AF65-F5344CB8AC3E}">
        <p14:creationId xmlns:p14="http://schemas.microsoft.com/office/powerpoint/2010/main" val="2518935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504630"/>
            <a:ext cx="8956298"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檔案輸出格式：</a:t>
            </a:r>
            <a:r>
              <a:rPr lang="en-US" altLang="zh-TW" sz="3600">
                <a:solidFill>
                  <a:srgbClr val="000000"/>
                </a:solidFill>
                <a:latin typeface="標楷體" panose="03000509000000000000" pitchFamily="65" charset="-120"/>
                <a:ea typeface="標楷體" panose="03000509000000000000" pitchFamily="65" charset="-120"/>
              </a:rPr>
              <a:t>STL</a:t>
            </a:r>
            <a:r>
              <a:rPr lang="zh-TW" altLang="en-US" sz="3600">
                <a:solidFill>
                  <a:srgbClr val="000000"/>
                </a:solidFill>
                <a:latin typeface="標楷體" panose="03000509000000000000" pitchFamily="65" charset="-120"/>
                <a:ea typeface="標楷體" panose="03000509000000000000" pitchFamily="65" charset="-120"/>
              </a:rPr>
              <a:t>（</a:t>
            </a:r>
            <a:r>
              <a:rPr lang="en-US" altLang="zh-TW" sz="3600">
                <a:solidFill>
                  <a:srgbClr val="000000"/>
                </a:solidFill>
                <a:latin typeface="標楷體" panose="03000509000000000000" pitchFamily="65" charset="-120"/>
                <a:ea typeface="標楷體" panose="03000509000000000000" pitchFamily="65" charset="-120"/>
              </a:rPr>
              <a:t>Stereolithography</a:t>
            </a:r>
            <a:r>
              <a:rPr lang="zh-TW" altLang="en-US" sz="3600">
                <a:solidFill>
                  <a:srgbClr val="000000"/>
                </a:solidFill>
                <a:latin typeface="標楷體" panose="03000509000000000000" pitchFamily="65" charset="-120"/>
                <a:ea typeface="標楷體" panose="03000509000000000000" pitchFamily="65" charset="-120"/>
              </a:rPr>
              <a:t>）</a:t>
            </a:r>
          </a:p>
        </p:txBody>
      </p:sp>
      <p:sp>
        <p:nvSpPr>
          <p:cNvPr id="2" name="文字方塊 1">
            <a:extLst>
              <a:ext uri="{FF2B5EF4-FFF2-40B4-BE49-F238E27FC236}">
                <a16:creationId xmlns:a16="http://schemas.microsoft.com/office/drawing/2014/main" id="{1FDFE1D5-21CB-058B-2A5E-98A81459B0DF}"/>
              </a:ext>
            </a:extLst>
          </p:cNvPr>
          <p:cNvSpPr txBox="1"/>
          <p:nvPr/>
        </p:nvSpPr>
        <p:spPr>
          <a:xfrm>
            <a:off x="1241465" y="1582059"/>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a:latin typeface="標楷體" panose="03000509000000000000" pitchFamily="65" charset="-120"/>
                <a:ea typeface="標楷體" panose="03000509000000000000" pitchFamily="65" charset="-120"/>
              </a:rPr>
              <a:t>STL</a:t>
            </a:r>
            <a:r>
              <a:rPr lang="zh-TW" altLang="en-US" sz="2400">
                <a:latin typeface="標楷體" panose="03000509000000000000" pitchFamily="65" charset="-120"/>
                <a:ea typeface="標楷體" panose="03000509000000000000" pitchFamily="65" charset="-120"/>
              </a:rPr>
              <a:t>（</a:t>
            </a:r>
            <a:r>
              <a:rPr lang="en-US" altLang="zh-TW" sz="2400">
                <a:latin typeface="標楷體" panose="03000509000000000000" pitchFamily="65" charset="-120"/>
                <a:ea typeface="標楷體" panose="03000509000000000000" pitchFamily="65" charset="-120"/>
              </a:rPr>
              <a:t>Stereolithography</a:t>
            </a:r>
            <a:r>
              <a:rPr lang="zh-TW" altLang="en-US" sz="2400">
                <a:latin typeface="標楷體" panose="03000509000000000000" pitchFamily="65" charset="-120"/>
                <a:ea typeface="標楷體" panose="03000509000000000000" pitchFamily="65" charset="-120"/>
              </a:rPr>
              <a:t>）是一種常用的 </a:t>
            </a:r>
            <a:r>
              <a:rPr lang="en-US" altLang="zh-TW" sz="2400">
                <a:latin typeface="標楷體" panose="03000509000000000000" pitchFamily="65" charset="-120"/>
                <a:ea typeface="標楷體" panose="03000509000000000000" pitchFamily="65" charset="-120"/>
              </a:rPr>
              <a:t>3D </a:t>
            </a:r>
            <a:r>
              <a:rPr lang="zh-TW" altLang="en-US" sz="2400">
                <a:latin typeface="標楷體" panose="03000509000000000000" pitchFamily="65" charset="-120"/>
                <a:ea typeface="標楷體" panose="03000509000000000000" pitchFamily="65" charset="-120"/>
              </a:rPr>
              <a:t>模型文件格式，特別是在</a:t>
            </a:r>
            <a:r>
              <a:rPr lang="en-US" altLang="zh-TW" sz="2400">
                <a:latin typeface="標楷體" panose="03000509000000000000" pitchFamily="65" charset="-120"/>
                <a:ea typeface="標楷體" panose="03000509000000000000" pitchFamily="65" charset="-120"/>
              </a:rPr>
              <a:t>3D </a:t>
            </a:r>
            <a:r>
              <a:rPr lang="zh-TW" altLang="en-US" sz="2400">
                <a:latin typeface="標楷體" panose="03000509000000000000" pitchFamily="65" charset="-120"/>
                <a:ea typeface="標楷體" panose="03000509000000000000" pitchFamily="65" charset="-120"/>
              </a:rPr>
              <a:t>列印領域中廣泛應用，因為不包含材質、顏色等其他屬性，格式結構較為單純，所以在</a:t>
            </a:r>
            <a:r>
              <a:rPr lang="en-US" altLang="zh-TW" sz="2400">
                <a:latin typeface="標楷體" panose="03000509000000000000" pitchFamily="65" charset="-120"/>
                <a:ea typeface="標楷體" panose="03000509000000000000" pitchFamily="65" charset="-120"/>
              </a:rPr>
              <a:t>3D</a:t>
            </a:r>
            <a:r>
              <a:rPr lang="zh-TW" altLang="en-US" sz="2400">
                <a:latin typeface="標楷體" panose="03000509000000000000" pitchFamily="65" charset="-120"/>
                <a:ea typeface="標楷體" panose="03000509000000000000" pitchFamily="65" charset="-120"/>
              </a:rPr>
              <a:t>列印領域被廣泛應用。</a:t>
            </a:r>
            <a:endParaRPr lang="zh-TW" altLang="en-US" sz="2400" dirty="0">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3" name="3D 模型 2">
                <a:extLst>
                  <a:ext uri="{FF2B5EF4-FFF2-40B4-BE49-F238E27FC236}">
                    <a16:creationId xmlns:a16="http://schemas.microsoft.com/office/drawing/2014/main" id="{7CCEB1CB-A6B5-9169-FB9F-883839D88B76}"/>
                  </a:ext>
                </a:extLst>
              </p:cNvPr>
              <p:cNvGraphicFramePr>
                <a:graphicFrameLocks noChangeAspect="1"/>
              </p:cNvGraphicFramePr>
              <p:nvPr>
                <p:extLst>
                  <p:ext uri="{D42A27DB-BD31-4B8C-83A1-F6EECF244321}">
                    <p14:modId xmlns:p14="http://schemas.microsoft.com/office/powerpoint/2010/main" val="377169290"/>
                  </p:ext>
                </p:extLst>
              </p:nvPr>
            </p:nvGraphicFramePr>
            <p:xfrm rot="849578">
              <a:off x="9237675" y="3816210"/>
              <a:ext cx="787733" cy="2092259"/>
            </p:xfrm>
            <a:graphic>
              <a:graphicData uri="http://schemas.microsoft.com/office/drawing/2017/model3d">
                <am3d:model3d r:embed="rId2">
                  <am3d:spPr>
                    <a:xfrm rot="849578">
                      <a:off x="0" y="0"/>
                      <a:ext cx="787733" cy="2092259"/>
                    </a:xfrm>
                    <a:prstGeom prst="rect">
                      <a:avLst/>
                    </a:prstGeom>
                  </am3d:spPr>
                  <am3d:camera>
                    <am3d:pos x="0" y="0" z="55552591"/>
                    <am3d:up dx="0" dy="36000000" dz="0"/>
                    <am3d:lookAt x="0" y="0" z="0"/>
                    <am3d:perspective fov="2700000"/>
                  </am3d:camera>
                  <am3d:trans>
                    <am3d:meterPerModelUnit n="8888" d="1000000"/>
                    <am3d:preTrans dx="2186" dy="-17200000" dz="0"/>
                    <am3d:scale>
                      <am3d:sx n="1000000" d="1000000"/>
                      <am3d:sy n="1000000" d="1000000"/>
                      <am3d:sz n="1000000" d="1000000"/>
                    </am3d:scale>
                    <am3d:rot ax="9249329" ay="-1903385" az="-9942650"/>
                    <am3d:postTrans dx="0" dy="0" dz="0"/>
                  </am3d:trans>
                  <am3d:raster rName="Office3DRenderer" rVer="16.0.8326">
                    <am3d:blip r:embed="rId3"/>
                  </am3d:raster>
                  <am3d:objViewport viewportSz="23631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模型 2">
                <a:extLst>
                  <a:ext uri="{FF2B5EF4-FFF2-40B4-BE49-F238E27FC236}">
                    <a16:creationId xmlns:a16="http://schemas.microsoft.com/office/drawing/2014/main" id="{7CCEB1CB-A6B5-9169-FB9F-883839D88B76}"/>
                  </a:ext>
                </a:extLst>
              </p:cNvPr>
              <p:cNvPicPr>
                <a:picLocks noGrp="1" noRot="1" noChangeAspect="1" noMove="1" noResize="1" noEditPoints="1" noAdjustHandles="1" noChangeArrowheads="1" noChangeShapeType="1" noCrop="1"/>
              </p:cNvPicPr>
              <p:nvPr/>
            </p:nvPicPr>
            <p:blipFill>
              <a:blip r:embed="rId3"/>
              <a:stretch>
                <a:fillRect/>
              </a:stretch>
            </p:blipFill>
            <p:spPr>
              <a:xfrm rot="849578">
                <a:off x="9237675" y="3816210"/>
                <a:ext cx="787733" cy="2092259"/>
              </a:xfrm>
              <a:prstGeom prst="rect">
                <a:avLst/>
              </a:prstGeom>
            </p:spPr>
          </p:pic>
        </mc:Fallback>
      </mc:AlternateContent>
      <p:pic>
        <p:nvPicPr>
          <p:cNvPr id="5" name="圖片 4" descr="一張含有 文字, 字型, 圖形, 標誌 的圖片&#10;&#10;自動產生的描述">
            <a:extLst>
              <a:ext uri="{FF2B5EF4-FFF2-40B4-BE49-F238E27FC236}">
                <a16:creationId xmlns:a16="http://schemas.microsoft.com/office/drawing/2014/main" id="{2E93E2A5-80B4-495D-3B34-E2022359C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245" y="3475538"/>
            <a:ext cx="4007548" cy="2268864"/>
          </a:xfrm>
          <a:prstGeom prst="rect">
            <a:avLst/>
          </a:prstGeom>
        </p:spPr>
      </p:pic>
      <mc:AlternateContent xmlns:mc="http://schemas.openxmlformats.org/markup-compatibility/2006">
        <mc:Choice xmlns:am3d="http://schemas.microsoft.com/office/drawing/2017/model3d" Requires="am3d">
          <p:graphicFrame>
            <p:nvGraphicFramePr>
              <p:cNvPr id="6" name="3D 模型 5">
                <a:extLst>
                  <a:ext uri="{FF2B5EF4-FFF2-40B4-BE49-F238E27FC236}">
                    <a16:creationId xmlns:a16="http://schemas.microsoft.com/office/drawing/2014/main" id="{586DB714-5DA2-8F2F-1724-BE03C6DABFA0}"/>
                  </a:ext>
                </a:extLst>
              </p:cNvPr>
              <p:cNvGraphicFramePr>
                <a:graphicFrameLocks noChangeAspect="1"/>
              </p:cNvGraphicFramePr>
              <p:nvPr>
                <p:extLst>
                  <p:ext uri="{D42A27DB-BD31-4B8C-83A1-F6EECF244321}">
                    <p14:modId xmlns:p14="http://schemas.microsoft.com/office/powerpoint/2010/main" val="3813376629"/>
                  </p:ext>
                </p:extLst>
              </p:nvPr>
            </p:nvGraphicFramePr>
            <p:xfrm rot="20539786">
              <a:off x="2876510" y="3723993"/>
              <a:ext cx="960390" cy="2276692"/>
            </p:xfrm>
            <a:graphic>
              <a:graphicData uri="http://schemas.microsoft.com/office/drawing/2017/model3d">
                <am3d:model3d r:embed="rId5">
                  <am3d:spPr>
                    <a:xfrm rot="20539786">
                      <a:off x="0" y="0"/>
                      <a:ext cx="960390" cy="2276692"/>
                    </a:xfrm>
                    <a:prstGeom prst="rect">
                      <a:avLst/>
                    </a:prstGeom>
                  </am3d:spPr>
                  <am3d:camera>
                    <am3d:pos x="0" y="0" z="51139254"/>
                    <am3d:up dx="0" dy="36000000" dz="0"/>
                    <am3d:lookAt x="0" y="0" z="0"/>
                    <am3d:perspective fov="2700000"/>
                  </am3d:camera>
                  <am3d:trans>
                    <am3d:meterPerModelUnit n="8368" d="1000000"/>
                    <am3d:preTrans dx="0" dy="-18903764" dz="0"/>
                    <am3d:scale>
                      <am3d:sx n="1000000" d="1000000"/>
                      <am3d:sy n="1000000" d="1000000"/>
                      <am3d:sz n="1000000" d="1000000"/>
                    </am3d:scale>
                    <am3d:rot ax="-10704849" ay="229847" az="-10793642"/>
                    <am3d:postTrans dx="0" dy="0" dz="0"/>
                  </am3d:trans>
                  <am3d:raster rName="Office3DRenderer" rVer="16.0.8326">
                    <am3d:blip r:embed="rId6"/>
                  </am3d:raster>
                  <am3d:objViewport viewportSz="25933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模型 5">
                <a:extLst>
                  <a:ext uri="{FF2B5EF4-FFF2-40B4-BE49-F238E27FC236}">
                    <a16:creationId xmlns:a16="http://schemas.microsoft.com/office/drawing/2014/main" id="{586DB714-5DA2-8F2F-1724-BE03C6DABFA0}"/>
                  </a:ext>
                </a:extLst>
              </p:cNvPr>
              <p:cNvPicPr>
                <a:picLocks noGrp="1" noRot="1" noChangeAspect="1" noMove="1" noResize="1" noEditPoints="1" noAdjustHandles="1" noChangeArrowheads="1" noChangeShapeType="1" noCrop="1"/>
              </p:cNvPicPr>
              <p:nvPr/>
            </p:nvPicPr>
            <p:blipFill>
              <a:blip r:embed="rId6"/>
              <a:stretch>
                <a:fillRect/>
              </a:stretch>
            </p:blipFill>
            <p:spPr>
              <a:xfrm rot="20539786">
                <a:off x="2876510" y="3723993"/>
                <a:ext cx="960390" cy="2276692"/>
              </a:xfrm>
              <a:prstGeom prst="rect">
                <a:avLst/>
              </a:prstGeom>
            </p:spPr>
          </p:pic>
        </mc:Fallback>
      </mc:AlternateContent>
      <p:sp>
        <p:nvSpPr>
          <p:cNvPr id="9" name="投影片編號版面配置區 8">
            <a:extLst>
              <a:ext uri="{FF2B5EF4-FFF2-40B4-BE49-F238E27FC236}">
                <a16:creationId xmlns:a16="http://schemas.microsoft.com/office/drawing/2014/main" id="{4F992007-DD0D-6F43-3D1E-E4E396E9C62A}"/>
              </a:ext>
            </a:extLst>
          </p:cNvPr>
          <p:cNvSpPr>
            <a:spLocks noGrp="1"/>
          </p:cNvSpPr>
          <p:nvPr>
            <p:ph type="sldNum" sz="quarter" idx="12"/>
          </p:nvPr>
        </p:nvSpPr>
        <p:spPr/>
        <p:txBody>
          <a:bodyPr/>
          <a:lstStyle/>
          <a:p>
            <a:fld id="{E5C60907-9731-46B4-A33D-FDF5DC3BFF3C}" type="slidenum">
              <a:rPr lang="zh-TW" altLang="en-US" smtClean="0"/>
              <a:t>27</a:t>
            </a:fld>
            <a:endParaRPr lang="zh-TW" altLang="en-US"/>
          </a:p>
        </p:txBody>
      </p:sp>
    </p:spTree>
    <p:extLst>
      <p:ext uri="{BB962C8B-B14F-4D97-AF65-F5344CB8AC3E}">
        <p14:creationId xmlns:p14="http://schemas.microsoft.com/office/powerpoint/2010/main" val="900675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fill="hold" nodeType="withEffect">
                                  <p:stCondLst>
                                    <p:cond delay="0"/>
                                  </p:stCondLst>
                                  <p:childTnLst>
                                    <p:anim calcmode="lin" valueType="num">
                                      <p:cBhvr additive="sum">
                                        <p:cTn id="6" dur="5000" fill="hold"/>
                                        <p:tgtEl>
                                          <p:spTgt spid="6"/>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7" presetID="38" presetClass="emph" presetSubtype="256" repeatCount="indefinite" fill="hold" nodeType="withEffect">
                                  <p:stCondLst>
                                    <p:cond delay="0"/>
                                  </p:stCondLst>
                                  <p:childTnLst>
                                    <p:anim calcmode="lin" valueType="num">
                                      <p:cBhvr additive="sum">
                                        <p:cTn id="8" dur="5000" fill="hold"/>
                                        <p:tgtEl>
                                          <p:spTgt spid="3"/>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504630"/>
            <a:ext cx="6186309"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3D </a:t>
            </a:r>
            <a:r>
              <a:rPr lang="zh-TW" altLang="en-US" sz="3600">
                <a:solidFill>
                  <a:srgbClr val="000000"/>
                </a:solidFill>
                <a:latin typeface="標楷體" panose="03000509000000000000" pitchFamily="65" charset="-120"/>
                <a:ea typeface="標楷體" panose="03000509000000000000" pitchFamily="65" charset="-120"/>
              </a:rPr>
              <a:t>列印機：</a:t>
            </a:r>
            <a:r>
              <a:rPr lang="en-US" altLang="zh-TW" sz="3600">
                <a:solidFill>
                  <a:srgbClr val="000000"/>
                </a:solidFill>
                <a:latin typeface="標楷體" panose="03000509000000000000" pitchFamily="65" charset="-120"/>
                <a:ea typeface="標楷體" panose="03000509000000000000" pitchFamily="65" charset="-120"/>
              </a:rPr>
              <a:t>Creality K1 MAX</a:t>
            </a:r>
          </a:p>
        </p:txBody>
      </p:sp>
      <p:sp>
        <p:nvSpPr>
          <p:cNvPr id="2" name="文字方塊 1">
            <a:extLst>
              <a:ext uri="{FF2B5EF4-FFF2-40B4-BE49-F238E27FC236}">
                <a16:creationId xmlns:a16="http://schemas.microsoft.com/office/drawing/2014/main" id="{BAE30AA0-C3C4-6366-4CCC-E15271A2C244}"/>
              </a:ext>
            </a:extLst>
          </p:cNvPr>
          <p:cNvSpPr txBox="1"/>
          <p:nvPr/>
        </p:nvSpPr>
        <p:spPr>
          <a:xfrm>
            <a:off x="1241465" y="1582059"/>
            <a:ext cx="10395108"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大尺寸列印：使用 </a:t>
            </a:r>
            <a:r>
              <a:rPr lang="en-US" altLang="zh-TW" sz="2400" dirty="0" err="1">
                <a:latin typeface="標楷體" panose="03000509000000000000" pitchFamily="65" charset="-120"/>
                <a:ea typeface="標楷體" panose="03000509000000000000" pitchFamily="65" charset="-120"/>
              </a:rPr>
              <a:t>CoreXY</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運動結構，</a:t>
            </a:r>
            <a:r>
              <a:rPr lang="en-US" altLang="zh-TW" sz="2400" dirty="0">
                <a:latin typeface="標楷體" panose="03000509000000000000" pitchFamily="65" charset="-120"/>
                <a:ea typeface="標楷體" panose="03000509000000000000" pitchFamily="65" charset="-120"/>
              </a:rPr>
              <a:t>300x300x300mm</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解析度：</a:t>
            </a:r>
            <a:r>
              <a:rPr lang="en-US" altLang="zh-TW" sz="2400" dirty="0">
                <a:latin typeface="標楷體" panose="03000509000000000000" pitchFamily="65" charset="-120"/>
                <a:ea typeface="標楷體" panose="03000509000000000000" pitchFamily="65" charset="-120"/>
              </a:rPr>
              <a:t>0.1mm</a:t>
            </a:r>
            <a:r>
              <a:rPr lang="zh-TW" altLang="en-US" sz="2400" dirty="0">
                <a:latin typeface="標楷體" panose="03000509000000000000" pitchFamily="65" charset="-120"/>
                <a:ea typeface="標楷體" panose="03000509000000000000" pitchFamily="65" charset="-120"/>
              </a:rPr>
              <a:t>列印解析度，可以實現細膩的表面細節和精確的尺寸控制。</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高速列印：能達到 </a:t>
            </a:r>
            <a:r>
              <a:rPr lang="en-US" altLang="zh-TW" sz="2400" dirty="0">
                <a:latin typeface="標楷體" panose="03000509000000000000" pitchFamily="65" charset="-120"/>
                <a:ea typeface="標楷體" panose="03000509000000000000" pitchFamily="65" charset="-120"/>
              </a:rPr>
              <a:t>600mm/s </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20000mm/s² </a:t>
            </a:r>
            <a:r>
              <a:rPr lang="zh-TW" altLang="en-US" sz="2400" dirty="0">
                <a:latin typeface="標楷體" panose="03000509000000000000" pitchFamily="65" charset="-120"/>
                <a:ea typeface="標楷體" panose="03000509000000000000" pitchFamily="65" charset="-120"/>
              </a:rPr>
              <a:t>的加速度與 </a:t>
            </a:r>
            <a:r>
              <a:rPr lang="en-US" altLang="zh-TW" sz="2400" dirty="0">
                <a:latin typeface="標楷體" panose="03000509000000000000" pitchFamily="65" charset="-120"/>
                <a:ea typeface="標楷體" panose="03000509000000000000" pitchFamily="65" charset="-120"/>
              </a:rPr>
              <a:t>32mm³/s </a:t>
            </a:r>
            <a:r>
              <a:rPr lang="zh-TW" altLang="en-US" sz="2400" dirty="0">
                <a:latin typeface="標楷體" panose="03000509000000000000" pitchFamily="65" charset="-120"/>
                <a:ea typeface="標楷體" panose="03000509000000000000" pitchFamily="65" charset="-120"/>
              </a:rPr>
              <a:t>的流量。</a:t>
            </a:r>
            <a:endParaRPr lang="en-US" altLang="zh-TW" sz="2400" dirty="0">
              <a:latin typeface="標楷體" panose="03000509000000000000" pitchFamily="65" charset="-120"/>
              <a:ea typeface="標楷體" panose="03000509000000000000" pitchFamily="65" charset="-120"/>
            </a:endParaRPr>
          </a:p>
          <a:p>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耗材多樣性：支援多種列印耗材，包括聚乳酸 </a:t>
            </a:r>
            <a:r>
              <a:rPr lang="en-US" altLang="zh-TW" sz="2400" dirty="0">
                <a:latin typeface="標楷體" panose="03000509000000000000" pitchFamily="65" charset="-120"/>
                <a:ea typeface="標楷體" panose="03000509000000000000" pitchFamily="65" charset="-120"/>
              </a:rPr>
              <a:t>(PLA)</a:t>
            </a:r>
            <a:r>
              <a:rPr lang="zh-TW" altLang="en-US" sz="2400" dirty="0">
                <a:latin typeface="標楷體" panose="03000509000000000000" pitchFamily="65" charset="-120"/>
                <a:ea typeface="標楷體" panose="03000509000000000000" pitchFamily="65" charset="-120"/>
              </a:rPr>
              <a:t>、丙烯腈</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丁二烯</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苯乙烯</a:t>
            </a:r>
            <a:r>
              <a:rPr lang="en-US" altLang="zh-TW" sz="2400" dirty="0">
                <a:latin typeface="標楷體" panose="03000509000000000000" pitchFamily="65" charset="-120"/>
                <a:ea typeface="標楷體" panose="03000509000000000000" pitchFamily="65" charset="-120"/>
              </a:rPr>
              <a:t>(ABS)</a:t>
            </a:r>
            <a:r>
              <a:rPr lang="zh-TW" altLang="en-US" sz="2400" dirty="0">
                <a:latin typeface="標楷體" panose="03000509000000000000" pitchFamily="65" charset="-120"/>
                <a:ea typeface="標楷體" panose="03000509000000000000" pitchFamily="65" charset="-120"/>
              </a:rPr>
              <a:t>、熱塑性聚氨酯</a:t>
            </a:r>
            <a:r>
              <a:rPr lang="en-US" altLang="zh-TW" sz="2400" dirty="0">
                <a:latin typeface="標楷體" panose="03000509000000000000" pitchFamily="65" charset="-120"/>
                <a:ea typeface="標楷體" panose="03000509000000000000" pitchFamily="65" charset="-120"/>
              </a:rPr>
              <a:t>(TPU)</a:t>
            </a:r>
            <a:r>
              <a:rPr lang="zh-TW" altLang="en-US" sz="2400" dirty="0">
                <a:latin typeface="標楷體" panose="03000509000000000000" pitchFamily="65" charset="-120"/>
                <a:ea typeface="標楷體" panose="03000509000000000000" pitchFamily="65" charset="-120"/>
              </a:rPr>
              <a:t>等。</a:t>
            </a:r>
          </a:p>
        </p:txBody>
      </p:sp>
      <p:pic>
        <p:nvPicPr>
          <p:cNvPr id="4" name="圖片 3" descr="一張含有 電子產品, 電腦, 電子裝置, 室內 的圖片&#10;&#10;自動產生的描述">
            <a:extLst>
              <a:ext uri="{FF2B5EF4-FFF2-40B4-BE49-F238E27FC236}">
                <a16:creationId xmlns:a16="http://schemas.microsoft.com/office/drawing/2014/main" id="{F28155A4-5CF9-FBC7-D267-CF043F6CA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969" y="4450353"/>
            <a:ext cx="2232597" cy="2086362"/>
          </a:xfrm>
          <a:prstGeom prst="rect">
            <a:avLst/>
          </a:prstGeom>
        </p:spPr>
      </p:pic>
      <p:sp>
        <p:nvSpPr>
          <p:cNvPr id="7" name="投影片編號版面配置區 6">
            <a:extLst>
              <a:ext uri="{FF2B5EF4-FFF2-40B4-BE49-F238E27FC236}">
                <a16:creationId xmlns:a16="http://schemas.microsoft.com/office/drawing/2014/main" id="{3C6A518C-597B-F7BD-0BDE-0CB7DD05368E}"/>
              </a:ext>
            </a:extLst>
          </p:cNvPr>
          <p:cNvSpPr>
            <a:spLocks noGrp="1"/>
          </p:cNvSpPr>
          <p:nvPr>
            <p:ph type="sldNum" sz="quarter" idx="12"/>
          </p:nvPr>
        </p:nvSpPr>
        <p:spPr/>
        <p:txBody>
          <a:bodyPr/>
          <a:lstStyle/>
          <a:p>
            <a:fld id="{E5C60907-9731-46B4-A33D-FDF5DC3BFF3C}" type="slidenum">
              <a:rPr lang="zh-TW" altLang="en-US" smtClean="0"/>
              <a:t>28</a:t>
            </a:fld>
            <a:endParaRPr lang="zh-TW" altLang="en-US"/>
          </a:p>
        </p:txBody>
      </p:sp>
    </p:spTree>
    <p:extLst>
      <p:ext uri="{BB962C8B-B14F-4D97-AF65-F5344CB8AC3E}">
        <p14:creationId xmlns:p14="http://schemas.microsoft.com/office/powerpoint/2010/main" val="1121679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157007" y="504630"/>
            <a:ext cx="387798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馬達與開發版介紹</a:t>
            </a:r>
            <a:endParaRPr lang="en-US" altLang="zh-TW" sz="3600" dirty="0">
              <a:solidFill>
                <a:srgbClr val="000000"/>
              </a:solidFill>
              <a:latin typeface="標楷體" panose="03000509000000000000" pitchFamily="65" charset="-120"/>
              <a:ea typeface="標楷體" panose="03000509000000000000" pitchFamily="65" charset="-120"/>
            </a:endParaRPr>
          </a:p>
        </p:txBody>
      </p:sp>
      <p:pic>
        <p:nvPicPr>
          <p:cNvPr id="4" name="圖片 3" descr="一張含有 纜線 的圖片&#10;&#10;自動產生的描述">
            <a:extLst>
              <a:ext uri="{FF2B5EF4-FFF2-40B4-BE49-F238E27FC236}">
                <a16:creationId xmlns:a16="http://schemas.microsoft.com/office/drawing/2014/main" id="{CD601722-B5B1-021F-2E8A-44DC56494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8928" y="3510044"/>
            <a:ext cx="1800002" cy="1800000"/>
          </a:xfrm>
          <a:prstGeom prst="rect">
            <a:avLst/>
          </a:prstGeom>
        </p:spPr>
      </p:pic>
      <p:pic>
        <p:nvPicPr>
          <p:cNvPr id="6" name="圖片 5" descr="一張含有 纜線, 工具 的圖片&#10;&#10;自動產生的描述">
            <a:extLst>
              <a:ext uri="{FF2B5EF4-FFF2-40B4-BE49-F238E27FC236}">
                <a16:creationId xmlns:a16="http://schemas.microsoft.com/office/drawing/2014/main" id="{54888DD0-14CB-E9E6-7BB2-7BB665168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998" y="3429000"/>
            <a:ext cx="1800000" cy="1800000"/>
          </a:xfrm>
          <a:prstGeom prst="rect">
            <a:avLst/>
          </a:prstGeom>
        </p:spPr>
      </p:pic>
      <p:pic>
        <p:nvPicPr>
          <p:cNvPr id="8" name="圖片 7" descr="一張含有 纜線 的圖片&#10;&#10;自動產生的描述">
            <a:extLst>
              <a:ext uri="{FF2B5EF4-FFF2-40B4-BE49-F238E27FC236}">
                <a16:creationId xmlns:a16="http://schemas.microsoft.com/office/drawing/2014/main" id="{D3A4132C-0A6A-D3DF-B764-0FF14E55D1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3250" y="3510044"/>
            <a:ext cx="1800000" cy="1800000"/>
          </a:xfrm>
          <a:prstGeom prst="rect">
            <a:avLst/>
          </a:prstGeom>
        </p:spPr>
      </p:pic>
      <p:sp>
        <p:nvSpPr>
          <p:cNvPr id="9" name="文字方塊 8">
            <a:extLst>
              <a:ext uri="{FF2B5EF4-FFF2-40B4-BE49-F238E27FC236}">
                <a16:creationId xmlns:a16="http://schemas.microsoft.com/office/drawing/2014/main" id="{9725E11A-BC93-B012-85D4-08A47EC7D80E}"/>
              </a:ext>
            </a:extLst>
          </p:cNvPr>
          <p:cNvSpPr txBox="1"/>
          <p:nvPr/>
        </p:nvSpPr>
        <p:spPr>
          <a:xfrm>
            <a:off x="3449264" y="5310044"/>
            <a:ext cx="697627" cy="400110"/>
          </a:xfrm>
          <a:prstGeom prst="rect">
            <a:avLst/>
          </a:prstGeom>
          <a:noFill/>
        </p:spPr>
        <p:txBody>
          <a:bodyPr wrap="none" rtlCol="0">
            <a:spAutoFit/>
          </a:bodyPr>
          <a:lstStyle/>
          <a:p>
            <a:r>
              <a:rPr lang="en-US" altLang="zh-TW" sz="2000" dirty="0">
                <a:solidFill>
                  <a:srgbClr val="000000"/>
                </a:solidFill>
                <a:latin typeface="標楷體" panose="03000509000000000000" pitchFamily="65" charset="-120"/>
                <a:ea typeface="標楷體" panose="03000509000000000000" pitchFamily="65" charset="-120"/>
              </a:rPr>
              <a:t>SG90</a:t>
            </a:r>
          </a:p>
        </p:txBody>
      </p:sp>
      <p:sp>
        <p:nvSpPr>
          <p:cNvPr id="10" name="文字方塊 9">
            <a:extLst>
              <a:ext uri="{FF2B5EF4-FFF2-40B4-BE49-F238E27FC236}">
                <a16:creationId xmlns:a16="http://schemas.microsoft.com/office/drawing/2014/main" id="{9B673F82-6FFB-EF50-8F68-1F76BEAE6C13}"/>
              </a:ext>
            </a:extLst>
          </p:cNvPr>
          <p:cNvSpPr txBox="1"/>
          <p:nvPr/>
        </p:nvSpPr>
        <p:spPr>
          <a:xfrm>
            <a:off x="5683065" y="5310044"/>
            <a:ext cx="825867" cy="400110"/>
          </a:xfrm>
          <a:prstGeom prst="rect">
            <a:avLst/>
          </a:prstGeom>
          <a:noFill/>
        </p:spPr>
        <p:txBody>
          <a:bodyPr wrap="none" rtlCol="0">
            <a:spAutoFit/>
          </a:bodyPr>
          <a:lstStyle/>
          <a:p>
            <a:r>
              <a:rPr lang="en-US" altLang="zh-TW" sz="2000" dirty="0">
                <a:solidFill>
                  <a:srgbClr val="000000"/>
                </a:solidFill>
                <a:latin typeface="標楷體" panose="03000509000000000000" pitchFamily="65" charset="-120"/>
                <a:ea typeface="標楷體" panose="03000509000000000000" pitchFamily="65" charset="-120"/>
              </a:rPr>
              <a:t>MG90S</a:t>
            </a:r>
          </a:p>
        </p:txBody>
      </p:sp>
      <p:sp>
        <p:nvSpPr>
          <p:cNvPr id="11" name="文字方塊 10">
            <a:extLst>
              <a:ext uri="{FF2B5EF4-FFF2-40B4-BE49-F238E27FC236}">
                <a16:creationId xmlns:a16="http://schemas.microsoft.com/office/drawing/2014/main" id="{75CC839E-7A01-9B6C-2A37-D029500C38B0}"/>
              </a:ext>
            </a:extLst>
          </p:cNvPr>
          <p:cNvSpPr txBox="1"/>
          <p:nvPr/>
        </p:nvSpPr>
        <p:spPr>
          <a:xfrm>
            <a:off x="7970133" y="5310044"/>
            <a:ext cx="954107" cy="400110"/>
          </a:xfrm>
          <a:prstGeom prst="rect">
            <a:avLst/>
          </a:prstGeom>
          <a:noFill/>
        </p:spPr>
        <p:txBody>
          <a:bodyPr wrap="none" rtlCol="0">
            <a:spAutoFit/>
          </a:bodyPr>
          <a:lstStyle/>
          <a:p>
            <a:r>
              <a:rPr lang="en-US" altLang="zh-TW" sz="2000" dirty="0">
                <a:solidFill>
                  <a:srgbClr val="000000"/>
                </a:solidFill>
                <a:latin typeface="標楷體" panose="03000509000000000000" pitchFamily="65" charset="-120"/>
                <a:ea typeface="標楷體" panose="03000509000000000000" pitchFamily="65" charset="-120"/>
              </a:rPr>
              <a:t>MG996R</a:t>
            </a:r>
          </a:p>
        </p:txBody>
      </p:sp>
      <p:sp>
        <p:nvSpPr>
          <p:cNvPr id="13" name="文字方塊 12">
            <a:extLst>
              <a:ext uri="{FF2B5EF4-FFF2-40B4-BE49-F238E27FC236}">
                <a16:creationId xmlns:a16="http://schemas.microsoft.com/office/drawing/2014/main" id="{B24599E5-C47B-6AF2-7416-7427FF10980E}"/>
              </a:ext>
            </a:extLst>
          </p:cNvPr>
          <p:cNvSpPr txBox="1"/>
          <p:nvPr/>
        </p:nvSpPr>
        <p:spPr>
          <a:xfrm>
            <a:off x="1241465" y="1582059"/>
            <a:ext cx="10395108"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馬達選擇：</a:t>
            </a:r>
            <a:r>
              <a:rPr lang="en-US" altLang="zh-TW" sz="2400" dirty="0">
                <a:latin typeface="標楷體" panose="03000509000000000000" pitchFamily="65" charset="-120"/>
                <a:ea typeface="標楷體" panose="03000509000000000000" pitchFamily="65" charset="-120"/>
              </a:rPr>
              <a:t>SG90</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MG90S</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MG996R</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特點：輕、成本低、控制方便</a:t>
            </a:r>
          </a:p>
        </p:txBody>
      </p:sp>
      <p:sp>
        <p:nvSpPr>
          <p:cNvPr id="16" name="投影片編號版面配置區 15">
            <a:extLst>
              <a:ext uri="{FF2B5EF4-FFF2-40B4-BE49-F238E27FC236}">
                <a16:creationId xmlns:a16="http://schemas.microsoft.com/office/drawing/2014/main" id="{523C705F-5CCA-10C3-E75F-3DFB12414867}"/>
              </a:ext>
            </a:extLst>
          </p:cNvPr>
          <p:cNvSpPr>
            <a:spLocks noGrp="1"/>
          </p:cNvSpPr>
          <p:nvPr>
            <p:ph type="sldNum" sz="quarter" idx="12"/>
          </p:nvPr>
        </p:nvSpPr>
        <p:spPr/>
        <p:txBody>
          <a:bodyPr/>
          <a:lstStyle/>
          <a:p>
            <a:fld id="{E5C60907-9731-46B4-A33D-FDF5DC3BFF3C}" type="slidenum">
              <a:rPr lang="zh-TW" altLang="en-US" smtClean="0"/>
              <a:t>29</a:t>
            </a:fld>
            <a:endParaRPr lang="zh-TW" altLang="en-US"/>
          </a:p>
        </p:txBody>
      </p:sp>
    </p:spTree>
    <p:extLst>
      <p:ext uri="{BB962C8B-B14F-4D97-AF65-F5344CB8AC3E}">
        <p14:creationId xmlns:p14="http://schemas.microsoft.com/office/powerpoint/2010/main" val="5671908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53362"/>
            <a:ext cx="9332023" cy="353943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研究動機</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endParaRPr lang="zh-TW" altLang="en-US" dirty="0">
              <a:solidFill>
                <a:schemeClr val="bg1">
                  <a:lumMod val="75000"/>
                </a:schemeClr>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44B82BEC-0E6E-662C-FA96-7781A8C0482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00F8AF38-ADF2-C4A9-6C4A-3B52E0F776C7}"/>
              </a:ext>
            </a:extLst>
          </p:cNvPr>
          <p:cNvSpPr>
            <a:spLocks noGrp="1"/>
          </p:cNvSpPr>
          <p:nvPr>
            <p:ph type="sldNum" sz="quarter" idx="12"/>
          </p:nvPr>
        </p:nvSpPr>
        <p:spPr/>
        <p:txBody>
          <a:bodyPr/>
          <a:lstStyle/>
          <a:p>
            <a:fld id="{E5C60907-9731-46B4-A33D-FDF5DC3BFF3C}" type="slidenum">
              <a:rPr lang="zh-TW" altLang="en-US" smtClean="0"/>
              <a:t>3</a:t>
            </a:fld>
            <a:endParaRPr lang="zh-TW" altLang="en-US"/>
          </a:p>
        </p:txBody>
      </p:sp>
    </p:spTree>
    <p:extLst>
      <p:ext uri="{BB962C8B-B14F-4D97-AF65-F5344CB8AC3E}">
        <p14:creationId xmlns:p14="http://schemas.microsoft.com/office/powerpoint/2010/main" val="2381594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157007" y="504630"/>
            <a:ext cx="387798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馬達與開發版介紹</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9725E11A-BC93-B012-85D4-08A47EC7D80E}"/>
              </a:ext>
            </a:extLst>
          </p:cNvPr>
          <p:cNvSpPr txBox="1"/>
          <p:nvPr/>
        </p:nvSpPr>
        <p:spPr>
          <a:xfrm>
            <a:off x="2615702" y="5310044"/>
            <a:ext cx="2364750" cy="400110"/>
          </a:xfrm>
          <a:prstGeom prst="rect">
            <a:avLst/>
          </a:prstGeom>
          <a:noFill/>
        </p:spPr>
        <p:txBody>
          <a:bodyPr wrap="none" rtlCol="0">
            <a:spAutoFit/>
          </a:bodyPr>
          <a:lstStyle/>
          <a:p>
            <a:r>
              <a:rPr lang="en-US" altLang="zh-TW" sz="2000">
                <a:latin typeface="標楷體" panose="03000509000000000000" pitchFamily="65" charset="-120"/>
                <a:ea typeface="標楷體" panose="03000509000000000000" pitchFamily="65" charset="-120"/>
              </a:rPr>
              <a:t>ESP32 Doit-Devkit</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9B673F82-6FFB-EF50-8F68-1F76BEAE6C13}"/>
              </a:ext>
            </a:extLst>
          </p:cNvPr>
          <p:cNvSpPr txBox="1"/>
          <p:nvPr/>
        </p:nvSpPr>
        <p:spPr>
          <a:xfrm>
            <a:off x="5066527" y="5310044"/>
            <a:ext cx="2108269" cy="400110"/>
          </a:xfrm>
          <a:prstGeom prst="rect">
            <a:avLst/>
          </a:prstGeom>
          <a:noFill/>
        </p:spPr>
        <p:txBody>
          <a:bodyPr wrap="none" rtlCol="0">
            <a:spAutoFit/>
          </a:bodyPr>
          <a:lstStyle/>
          <a:p>
            <a:r>
              <a:rPr lang="en-US" altLang="zh-TW" sz="2000" dirty="0">
                <a:latin typeface="標楷體" panose="03000509000000000000" pitchFamily="65" charset="-120"/>
                <a:ea typeface="標楷體" panose="03000509000000000000" pitchFamily="65" charset="-120"/>
              </a:rPr>
              <a:t>ESP32-S3-Devkit</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75CC839E-7A01-9B6C-2A37-D029500C38B0}"/>
              </a:ext>
            </a:extLst>
          </p:cNvPr>
          <p:cNvSpPr txBox="1"/>
          <p:nvPr/>
        </p:nvSpPr>
        <p:spPr>
          <a:xfrm>
            <a:off x="7457171" y="5310044"/>
            <a:ext cx="1980029" cy="400110"/>
          </a:xfrm>
          <a:prstGeom prst="rect">
            <a:avLst/>
          </a:prstGeom>
          <a:noFill/>
        </p:spPr>
        <p:txBody>
          <a:bodyPr wrap="none" rtlCol="0">
            <a:spAutoFit/>
          </a:bodyPr>
          <a:lstStyle/>
          <a:p>
            <a:r>
              <a:rPr lang="en-US" altLang="zh-TW" sz="2000">
                <a:latin typeface="標楷體" panose="03000509000000000000" pitchFamily="65" charset="-120"/>
                <a:ea typeface="標楷體" panose="03000509000000000000" pitchFamily="65" charset="-120"/>
              </a:rPr>
              <a:t>Raspberry Pi 4</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B24599E5-C47B-6AF2-7416-7427FF10980E}"/>
              </a:ext>
            </a:extLst>
          </p:cNvPr>
          <p:cNvSpPr txBox="1"/>
          <p:nvPr/>
        </p:nvSpPr>
        <p:spPr>
          <a:xfrm>
            <a:off x="1241465" y="1582059"/>
            <a:ext cx="10395108"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開發版選擇：</a:t>
            </a:r>
            <a:r>
              <a:rPr lang="en-US" altLang="zh-TW" sz="2400" dirty="0">
                <a:latin typeface="標楷體" panose="03000509000000000000" pitchFamily="65" charset="-120"/>
                <a:ea typeface="標楷體" panose="03000509000000000000" pitchFamily="65" charset="-120"/>
              </a:rPr>
              <a:t>ESP32 Doit-Devkit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ESP32-S3-Devkit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 Raspberry Pi 4</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特點：輕、功能足夠、支援無線連接</a:t>
            </a:r>
          </a:p>
        </p:txBody>
      </p:sp>
      <p:pic>
        <p:nvPicPr>
          <p:cNvPr id="3" name="圖片 2" descr="一張含有 電子產品, 電子元件, 電路元件, 電子工程 的圖片&#10;&#10;自動產生的描述">
            <a:extLst>
              <a:ext uri="{FF2B5EF4-FFF2-40B4-BE49-F238E27FC236}">
                <a16:creationId xmlns:a16="http://schemas.microsoft.com/office/drawing/2014/main" id="{B4CE6CC5-E99E-754F-D0DE-32F006724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8077" y="3544945"/>
            <a:ext cx="1800000" cy="1800000"/>
          </a:xfrm>
          <a:prstGeom prst="rect">
            <a:avLst/>
          </a:prstGeom>
        </p:spPr>
      </p:pic>
      <p:pic>
        <p:nvPicPr>
          <p:cNvPr id="7" name="圖片 6" descr="一張含有 電子元件, 電路元件, 電子工程, 電子產品 的圖片&#10;&#10;自動產生的描述">
            <a:extLst>
              <a:ext uri="{FF2B5EF4-FFF2-40B4-BE49-F238E27FC236}">
                <a16:creationId xmlns:a16="http://schemas.microsoft.com/office/drawing/2014/main" id="{8680F754-9DCF-2444-53E5-472FDA27B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998" y="3474866"/>
            <a:ext cx="1800000" cy="1800000"/>
          </a:xfrm>
          <a:prstGeom prst="rect">
            <a:avLst/>
          </a:prstGeom>
        </p:spPr>
      </p:pic>
      <p:pic>
        <p:nvPicPr>
          <p:cNvPr id="15" name="圖片 14" descr="一張含有 電子產品, 電子元件, 電路元件, 被動元件 的圖片&#10;&#10;自動產生的描述">
            <a:extLst>
              <a:ext uri="{FF2B5EF4-FFF2-40B4-BE49-F238E27FC236}">
                <a16:creationId xmlns:a16="http://schemas.microsoft.com/office/drawing/2014/main" id="{8B3A0ACF-822F-6CF2-C2D3-804F75408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9871" y="3305175"/>
            <a:ext cx="2334630" cy="1800000"/>
          </a:xfrm>
          <a:prstGeom prst="rect">
            <a:avLst/>
          </a:prstGeom>
        </p:spPr>
      </p:pic>
      <p:sp>
        <p:nvSpPr>
          <p:cNvPr id="18" name="投影片編號版面配置區 17">
            <a:extLst>
              <a:ext uri="{FF2B5EF4-FFF2-40B4-BE49-F238E27FC236}">
                <a16:creationId xmlns:a16="http://schemas.microsoft.com/office/drawing/2014/main" id="{6173254D-F849-9B34-F3B7-F2B879610EED}"/>
              </a:ext>
            </a:extLst>
          </p:cNvPr>
          <p:cNvSpPr>
            <a:spLocks noGrp="1"/>
          </p:cNvSpPr>
          <p:nvPr>
            <p:ph type="sldNum" sz="quarter" idx="12"/>
          </p:nvPr>
        </p:nvSpPr>
        <p:spPr/>
        <p:txBody>
          <a:bodyPr/>
          <a:lstStyle/>
          <a:p>
            <a:fld id="{E5C60907-9731-46B4-A33D-FDF5DC3BFF3C}" type="slidenum">
              <a:rPr lang="zh-TW" altLang="en-US" smtClean="0"/>
              <a:t>30</a:t>
            </a:fld>
            <a:endParaRPr lang="zh-TW" altLang="en-US"/>
          </a:p>
        </p:txBody>
      </p:sp>
    </p:spTree>
    <p:extLst>
      <p:ext uri="{BB962C8B-B14F-4D97-AF65-F5344CB8AC3E}">
        <p14:creationId xmlns:p14="http://schemas.microsoft.com/office/powerpoint/2010/main" val="2645409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157007" y="504630"/>
            <a:ext cx="387798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馬達與開發版介紹</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9725E11A-BC93-B012-85D4-08A47EC7D80E}"/>
              </a:ext>
            </a:extLst>
          </p:cNvPr>
          <p:cNvSpPr txBox="1"/>
          <p:nvPr/>
        </p:nvSpPr>
        <p:spPr>
          <a:xfrm>
            <a:off x="4304653" y="5310044"/>
            <a:ext cx="1082348" cy="400110"/>
          </a:xfrm>
          <a:prstGeom prst="rect">
            <a:avLst/>
          </a:prstGeom>
          <a:noFill/>
        </p:spPr>
        <p:txBody>
          <a:bodyPr wrap="none" rtlCol="0">
            <a:spAutoFit/>
          </a:bodyPr>
          <a:lstStyle/>
          <a:p>
            <a:r>
              <a:rPr lang="en-US" altLang="zh-TW" sz="2000" dirty="0">
                <a:latin typeface="標楷體" panose="03000509000000000000" pitchFamily="65" charset="-120"/>
                <a:ea typeface="標楷體" panose="03000509000000000000" pitchFamily="65" charset="-120"/>
              </a:rPr>
              <a:t>PCA9685</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75CC839E-7A01-9B6C-2A37-D029500C38B0}"/>
              </a:ext>
            </a:extLst>
          </p:cNvPr>
          <p:cNvSpPr txBox="1"/>
          <p:nvPr/>
        </p:nvSpPr>
        <p:spPr>
          <a:xfrm>
            <a:off x="6990796" y="5310044"/>
            <a:ext cx="825867" cy="400110"/>
          </a:xfrm>
          <a:prstGeom prst="rect">
            <a:avLst/>
          </a:prstGeom>
          <a:noFill/>
        </p:spPr>
        <p:txBody>
          <a:bodyPr wrap="none" rtlCol="0">
            <a:spAutoFit/>
          </a:bodyPr>
          <a:lstStyle/>
          <a:p>
            <a:r>
              <a:rPr lang="en-US" altLang="zh-TW" sz="2000">
                <a:latin typeface="標楷體" panose="03000509000000000000" pitchFamily="65" charset="-120"/>
                <a:ea typeface="標楷體" panose="03000509000000000000" pitchFamily="65" charset="-120"/>
              </a:rPr>
              <a:t>L298N</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B24599E5-C47B-6AF2-7416-7427FF10980E}"/>
              </a:ext>
            </a:extLst>
          </p:cNvPr>
          <p:cNvSpPr txBox="1"/>
          <p:nvPr/>
        </p:nvSpPr>
        <p:spPr>
          <a:xfrm>
            <a:off x="1241465" y="1582059"/>
            <a:ext cx="10395108"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驅動模組選擇：</a:t>
            </a:r>
            <a:r>
              <a:rPr lang="en-US" altLang="zh-TW" sz="2400" dirty="0">
                <a:latin typeface="標楷體" panose="03000509000000000000" pitchFamily="65" charset="-120"/>
                <a:ea typeface="標楷體" panose="03000509000000000000" pitchFamily="65" charset="-120"/>
              </a:rPr>
              <a:t>PCA9685</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L298N</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特點：操作電壓範圍廣、適合用於控制馬達</a:t>
            </a:r>
          </a:p>
        </p:txBody>
      </p:sp>
      <p:pic>
        <p:nvPicPr>
          <p:cNvPr id="4" name="圖片 3" descr="一張含有 電子產品, 電路元件, 電子工程, 電子元件 的圖片&#10;&#10;自動產生的描述">
            <a:extLst>
              <a:ext uri="{FF2B5EF4-FFF2-40B4-BE49-F238E27FC236}">
                <a16:creationId xmlns:a16="http://schemas.microsoft.com/office/drawing/2014/main" id="{2E3313D1-7CFF-E9AD-8E61-607CCF170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5827" y="3452016"/>
            <a:ext cx="1800000" cy="1800000"/>
          </a:xfrm>
          <a:prstGeom prst="rect">
            <a:avLst/>
          </a:prstGeom>
        </p:spPr>
      </p:pic>
      <p:pic>
        <p:nvPicPr>
          <p:cNvPr id="6" name="圖片 5" descr="一張含有 電路元件, 電子元件, 被動元件, 電子產品 的圖片&#10;&#10;自動產生的描述">
            <a:extLst>
              <a:ext uri="{FF2B5EF4-FFF2-40B4-BE49-F238E27FC236}">
                <a16:creationId xmlns:a16="http://schemas.microsoft.com/office/drawing/2014/main" id="{C5462E53-F260-D667-F061-99F40446C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175" y="3429000"/>
            <a:ext cx="1800000" cy="1800000"/>
          </a:xfrm>
          <a:prstGeom prst="rect">
            <a:avLst/>
          </a:prstGeom>
        </p:spPr>
      </p:pic>
      <p:sp>
        <p:nvSpPr>
          <p:cNvPr id="16" name="投影片編號版面配置區 15">
            <a:extLst>
              <a:ext uri="{FF2B5EF4-FFF2-40B4-BE49-F238E27FC236}">
                <a16:creationId xmlns:a16="http://schemas.microsoft.com/office/drawing/2014/main" id="{6F2F85AF-C198-FAE1-0312-21DE7E978EDD}"/>
              </a:ext>
            </a:extLst>
          </p:cNvPr>
          <p:cNvSpPr>
            <a:spLocks noGrp="1"/>
          </p:cNvSpPr>
          <p:nvPr>
            <p:ph type="sldNum" sz="quarter" idx="12"/>
          </p:nvPr>
        </p:nvSpPr>
        <p:spPr/>
        <p:txBody>
          <a:bodyPr/>
          <a:lstStyle/>
          <a:p>
            <a:fld id="{E5C60907-9731-46B4-A33D-FDF5DC3BFF3C}" type="slidenum">
              <a:rPr lang="zh-TW" altLang="en-US" smtClean="0"/>
              <a:t>31</a:t>
            </a:fld>
            <a:endParaRPr lang="zh-TW" altLang="en-US"/>
          </a:p>
        </p:txBody>
      </p:sp>
    </p:spTree>
    <p:extLst>
      <p:ext uri="{BB962C8B-B14F-4D97-AF65-F5344CB8AC3E}">
        <p14:creationId xmlns:p14="http://schemas.microsoft.com/office/powerpoint/2010/main" val="598326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69386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運動模擬環境</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順向運動學</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逆向運動學</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35C208B9-02E0-B9F0-E057-442F9C5ADBED}"/>
              </a:ext>
            </a:extLst>
          </p:cNvPr>
          <p:cNvSpPr>
            <a:spLocks noGrp="1"/>
          </p:cNvSpPr>
          <p:nvPr>
            <p:ph type="sldNum" sz="quarter" idx="12"/>
          </p:nvPr>
        </p:nvSpPr>
        <p:spPr/>
        <p:txBody>
          <a:bodyPr/>
          <a:lstStyle/>
          <a:p>
            <a:fld id="{E5C60907-9731-46B4-A33D-FDF5DC3BFF3C}" type="slidenum">
              <a:rPr lang="zh-TW" altLang="en-US" smtClean="0"/>
              <a:t>32</a:t>
            </a:fld>
            <a:endParaRPr lang="zh-TW" altLang="en-US"/>
          </a:p>
        </p:txBody>
      </p:sp>
    </p:spTree>
    <p:extLst>
      <p:ext uri="{BB962C8B-B14F-4D97-AF65-F5344CB8AC3E}">
        <p14:creationId xmlns:p14="http://schemas.microsoft.com/office/powerpoint/2010/main" val="1615435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運動模擬環境</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733E71E8-198B-CA4C-7B02-705E19EE1F9D}"/>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本專案使用 </a:t>
            </a:r>
            <a:r>
              <a:rPr lang="en-US" altLang="zh-TW" sz="2400" dirty="0">
                <a:latin typeface="標楷體" panose="03000509000000000000" pitchFamily="65" charset="-120"/>
                <a:ea typeface="標楷體" panose="03000509000000000000" pitchFamily="65" charset="-120"/>
              </a:rPr>
              <a:t>Python </a:t>
            </a:r>
            <a:r>
              <a:rPr lang="zh-TW" altLang="en-US" sz="2400" dirty="0">
                <a:latin typeface="標楷體" panose="03000509000000000000" pitchFamily="65" charset="-120"/>
                <a:ea typeface="標楷體" panose="03000509000000000000" pitchFamily="65" charset="-120"/>
              </a:rPr>
              <a:t>語言開發了一個簡易的機械臂模擬環境。這個模擬環境的基本原理，是將機械臂定義為一個擁有多個可調整參數的獨立物件，其中包括力臂長度、扭轉角、節點偏移、節點角度、目標頂點、和目前頂點等。</a:t>
            </a:r>
          </a:p>
        </p:txBody>
      </p:sp>
      <p:pic>
        <p:nvPicPr>
          <p:cNvPr id="4" name="圖片 3">
            <a:extLst>
              <a:ext uri="{FF2B5EF4-FFF2-40B4-BE49-F238E27FC236}">
                <a16:creationId xmlns:a16="http://schemas.microsoft.com/office/drawing/2014/main" id="{D8A82B2D-AB0D-BC96-F82A-763476111D9C}"/>
              </a:ext>
            </a:extLst>
          </p:cNvPr>
          <p:cNvPicPr>
            <a:picLocks noChangeAspect="1"/>
          </p:cNvPicPr>
          <p:nvPr/>
        </p:nvPicPr>
        <p:blipFill>
          <a:blip r:embed="rId2"/>
          <a:stretch>
            <a:fillRect/>
          </a:stretch>
        </p:blipFill>
        <p:spPr>
          <a:xfrm>
            <a:off x="2427695" y="2975819"/>
            <a:ext cx="4381953" cy="3138252"/>
          </a:xfrm>
          <a:prstGeom prst="rect">
            <a:avLst/>
          </a:prstGeom>
        </p:spPr>
      </p:pic>
      <p:pic>
        <p:nvPicPr>
          <p:cNvPr id="5" name="圖片 4">
            <a:extLst>
              <a:ext uri="{FF2B5EF4-FFF2-40B4-BE49-F238E27FC236}">
                <a16:creationId xmlns:a16="http://schemas.microsoft.com/office/drawing/2014/main" id="{75DF4446-397C-5D16-E75B-B1E60CEE0AA7}"/>
              </a:ext>
            </a:extLst>
          </p:cNvPr>
          <p:cNvPicPr>
            <a:picLocks noChangeAspect="1"/>
          </p:cNvPicPr>
          <p:nvPr/>
        </p:nvPicPr>
        <p:blipFill rotWithShape="1">
          <a:blip r:embed="rId3">
            <a:clrChange>
              <a:clrFrom>
                <a:srgbClr val="FCFCFF"/>
              </a:clrFrom>
              <a:clrTo>
                <a:srgbClr val="FCFCFF">
                  <a:alpha val="0"/>
                </a:srgbClr>
              </a:clrTo>
            </a:clrChange>
            <a:extLst>
              <a:ext uri="{28A0092B-C50C-407E-A947-70E740481C1C}">
                <a14:useLocalDpi xmlns:a14="http://schemas.microsoft.com/office/drawing/2010/main" val="0"/>
              </a:ext>
            </a:extLst>
          </a:blip>
          <a:srcRect l="22805" t="17727" r="20291" b="17328"/>
          <a:stretch/>
        </p:blipFill>
        <p:spPr>
          <a:xfrm>
            <a:off x="7332398" y="2886738"/>
            <a:ext cx="3418112" cy="3227333"/>
          </a:xfrm>
          <a:prstGeom prst="rect">
            <a:avLst/>
          </a:prstGeom>
        </p:spPr>
      </p:pic>
      <p:sp>
        <p:nvSpPr>
          <p:cNvPr id="8" name="投影片編號版面配置區 7">
            <a:extLst>
              <a:ext uri="{FF2B5EF4-FFF2-40B4-BE49-F238E27FC236}">
                <a16:creationId xmlns:a16="http://schemas.microsoft.com/office/drawing/2014/main" id="{8A7D12A2-E81B-4C81-8BEA-861E536C9B04}"/>
              </a:ext>
            </a:extLst>
          </p:cNvPr>
          <p:cNvSpPr>
            <a:spLocks noGrp="1"/>
          </p:cNvSpPr>
          <p:nvPr>
            <p:ph type="sldNum" sz="quarter" idx="12"/>
          </p:nvPr>
        </p:nvSpPr>
        <p:spPr/>
        <p:txBody>
          <a:bodyPr/>
          <a:lstStyle/>
          <a:p>
            <a:fld id="{E5C60907-9731-46B4-A33D-FDF5DC3BFF3C}" type="slidenum">
              <a:rPr lang="zh-TW" altLang="en-US" smtClean="0"/>
              <a:t>33</a:t>
            </a:fld>
            <a:endParaRPr lang="zh-TW" altLang="en-US"/>
          </a:p>
        </p:txBody>
      </p:sp>
    </p:spTree>
    <p:extLst>
      <p:ext uri="{BB962C8B-B14F-4D97-AF65-F5344CB8AC3E}">
        <p14:creationId xmlns:p14="http://schemas.microsoft.com/office/powerpoint/2010/main" val="21016846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849505" y="504630"/>
            <a:ext cx="249299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順向運動學</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EBEB3D7-0706-A02D-49E9-83E8D111722A}"/>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在順向運動學部分，本專案採用了 </a:t>
            </a:r>
            <a:r>
              <a:rPr lang="en-US" altLang="zh-TW" sz="2400" dirty="0">
                <a:latin typeface="標楷體" panose="03000509000000000000" pitchFamily="65" charset="-120"/>
                <a:ea typeface="標楷體" panose="03000509000000000000" pitchFamily="65" charset="-120"/>
              </a:rPr>
              <a:t>Denavit-Hartenberg </a:t>
            </a:r>
            <a:r>
              <a:rPr lang="zh-TW" altLang="en-US" sz="2400" dirty="0">
                <a:latin typeface="標楷體" panose="03000509000000000000" pitchFamily="65" charset="-120"/>
                <a:ea typeface="標楷體" panose="03000509000000000000" pitchFamily="65" charset="-120"/>
              </a:rPr>
              <a:t>方法作為主要的計算方式。這種方法能夠系統地描述和計算機械臂的運動行為。模擬環境中的相關函式可以直接被呼叫，利用即時的機械臂參數來計算操作點的空間座標。</a:t>
            </a:r>
          </a:p>
        </p:txBody>
      </p:sp>
      <p:sp>
        <p:nvSpPr>
          <p:cNvPr id="5" name="投影片編號版面配置區 4">
            <a:extLst>
              <a:ext uri="{FF2B5EF4-FFF2-40B4-BE49-F238E27FC236}">
                <a16:creationId xmlns:a16="http://schemas.microsoft.com/office/drawing/2014/main" id="{5AB2632E-DC78-93B1-12F9-1179BF66B92F}"/>
              </a:ext>
            </a:extLst>
          </p:cNvPr>
          <p:cNvSpPr>
            <a:spLocks noGrp="1"/>
          </p:cNvSpPr>
          <p:nvPr>
            <p:ph type="sldNum" sz="quarter" idx="12"/>
          </p:nvPr>
        </p:nvSpPr>
        <p:spPr/>
        <p:txBody>
          <a:bodyPr/>
          <a:lstStyle/>
          <a:p>
            <a:fld id="{E5C60907-9731-46B4-A33D-FDF5DC3BFF3C}" type="slidenum">
              <a:rPr lang="zh-TW" altLang="en-US" smtClean="0"/>
              <a:t>34</a:t>
            </a:fld>
            <a:endParaRPr lang="zh-TW" altLang="en-US"/>
          </a:p>
        </p:txBody>
      </p:sp>
    </p:spTree>
    <p:extLst>
      <p:ext uri="{BB962C8B-B14F-4D97-AF65-F5344CB8AC3E}">
        <p14:creationId xmlns:p14="http://schemas.microsoft.com/office/powerpoint/2010/main" val="23929208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849505" y="504630"/>
            <a:ext cx="249299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逆向運動學</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482CCBC3-E540-A41F-CCA6-2C5BFD425B84}"/>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在逆向運動學方面，本專案結合了幾何求解 </a:t>
            </a:r>
            <a:r>
              <a:rPr lang="en-US" altLang="zh-TW" sz="2400" dirty="0">
                <a:latin typeface="標楷體" panose="03000509000000000000" pitchFamily="65" charset="-120"/>
                <a:ea typeface="標楷體" panose="03000509000000000000" pitchFamily="65" charset="-120"/>
              </a:rPr>
              <a:t>(Geometric solution approach) </a:t>
            </a:r>
            <a:r>
              <a:rPr lang="zh-TW" altLang="en-US" sz="2400" dirty="0">
                <a:latin typeface="標楷體" panose="03000509000000000000" pitchFamily="65" charset="-120"/>
                <a:ea typeface="標楷體" panose="03000509000000000000" pitchFamily="65" charset="-120"/>
              </a:rPr>
              <a:t>方法和策略梯度 </a:t>
            </a:r>
            <a:r>
              <a:rPr lang="en-US" altLang="zh-TW" sz="2400" dirty="0">
                <a:latin typeface="標楷體" panose="03000509000000000000" pitchFamily="65" charset="-120"/>
                <a:ea typeface="標楷體" panose="03000509000000000000" pitchFamily="65" charset="-120"/>
              </a:rPr>
              <a:t>(Policy-Gradient solution approach) </a:t>
            </a:r>
            <a:r>
              <a:rPr lang="zh-TW" altLang="en-US" sz="2400" dirty="0">
                <a:latin typeface="標楷體" panose="03000509000000000000" pitchFamily="65" charset="-120"/>
                <a:ea typeface="標楷體" panose="03000509000000000000" pitchFamily="65" charset="-120"/>
              </a:rPr>
              <a:t>方法來進行計算。幾何求解方法主要用於計算運動模式較為簡單的機械臂，而策略梯度方法則適用於運動較為複雜的機械臂。</a:t>
            </a:r>
          </a:p>
        </p:txBody>
      </p:sp>
      <p:sp>
        <p:nvSpPr>
          <p:cNvPr id="7" name="投影片編號版面配置區 6">
            <a:extLst>
              <a:ext uri="{FF2B5EF4-FFF2-40B4-BE49-F238E27FC236}">
                <a16:creationId xmlns:a16="http://schemas.microsoft.com/office/drawing/2014/main" id="{069930BC-DE39-3BE7-9D03-BECDD2EA36F8}"/>
              </a:ext>
            </a:extLst>
          </p:cNvPr>
          <p:cNvSpPr>
            <a:spLocks noGrp="1"/>
          </p:cNvSpPr>
          <p:nvPr>
            <p:ph type="sldNum" sz="quarter" idx="12"/>
          </p:nvPr>
        </p:nvSpPr>
        <p:spPr/>
        <p:txBody>
          <a:bodyPr/>
          <a:lstStyle/>
          <a:p>
            <a:fld id="{E5C60907-9731-46B4-A33D-FDF5DC3BFF3C}" type="slidenum">
              <a:rPr lang="zh-TW" altLang="en-US" smtClean="0"/>
              <a:t>35</a:t>
            </a:fld>
            <a:endParaRPr lang="zh-TW" altLang="en-US"/>
          </a:p>
        </p:txBody>
      </p:sp>
    </p:spTree>
    <p:extLst>
      <p:ext uri="{BB962C8B-B14F-4D97-AF65-F5344CB8AC3E}">
        <p14:creationId xmlns:p14="http://schemas.microsoft.com/office/powerpoint/2010/main" val="990332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OpenAI </a:t>
            </a:r>
            <a:r>
              <a:rPr lang="zh-TW" altLang="en-US" sz="2800" dirty="0">
                <a:latin typeface="標楷體" panose="03000509000000000000" pitchFamily="65" charset="-120"/>
                <a:ea typeface="標楷體" panose="03000509000000000000" pitchFamily="65" charset="-120"/>
              </a:rPr>
              <a:t>與 </a:t>
            </a:r>
            <a:r>
              <a:rPr lang="en-US" altLang="zh-TW" sz="2800" dirty="0">
                <a:latin typeface="標楷體" panose="03000509000000000000" pitchFamily="65" charset="-120"/>
                <a:ea typeface="標楷體" panose="03000509000000000000" pitchFamily="65" charset="-120"/>
              </a:rPr>
              <a:t>GPT </a:t>
            </a:r>
            <a:r>
              <a:rPr lang="zh-TW" altLang="en-US" sz="2800" dirty="0">
                <a:latin typeface="標楷體" panose="03000509000000000000" pitchFamily="65" charset="-120"/>
                <a:ea typeface="標楷體" panose="03000509000000000000" pitchFamily="65" charset="-120"/>
              </a:rPr>
              <a:t>模型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模型使用流程</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66E85C96-0BA1-F4AC-FCD0-4195441EC78E}"/>
              </a:ext>
            </a:extLst>
          </p:cNvPr>
          <p:cNvSpPr txBox="1"/>
          <p:nvPr/>
        </p:nvSpPr>
        <p:spPr>
          <a:xfrm>
            <a:off x="699901" y="598723"/>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C6E3176E-AC72-39CC-D4BA-4A8BEFD0BD7E}"/>
              </a:ext>
            </a:extLst>
          </p:cNvPr>
          <p:cNvSpPr>
            <a:spLocks noGrp="1"/>
          </p:cNvSpPr>
          <p:nvPr>
            <p:ph type="sldNum" sz="quarter" idx="12"/>
          </p:nvPr>
        </p:nvSpPr>
        <p:spPr/>
        <p:txBody>
          <a:bodyPr/>
          <a:lstStyle/>
          <a:p>
            <a:fld id="{E5C60907-9731-46B4-A33D-FDF5DC3BFF3C}" type="slidenum">
              <a:rPr lang="zh-TW" altLang="en-US" smtClean="0"/>
              <a:t>36</a:t>
            </a:fld>
            <a:endParaRPr lang="zh-TW" altLang="en-US"/>
          </a:p>
        </p:txBody>
      </p:sp>
    </p:spTree>
    <p:extLst>
      <p:ext uri="{BB962C8B-B14F-4D97-AF65-F5344CB8AC3E}">
        <p14:creationId xmlns:p14="http://schemas.microsoft.com/office/powerpoint/2010/main" val="3781727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OpenAI </a:t>
            </a:r>
            <a:r>
              <a:rPr lang="zh-TW" altLang="en-US" sz="3600">
                <a:solidFill>
                  <a:srgbClr val="000000"/>
                </a:solidFill>
                <a:latin typeface="標楷體" panose="03000509000000000000" pitchFamily="65" charset="-120"/>
                <a:ea typeface="標楷體" panose="03000509000000000000" pitchFamily="65" charset="-120"/>
              </a:rPr>
              <a:t>與 </a:t>
            </a:r>
            <a:r>
              <a:rPr lang="en-US" altLang="zh-TW" sz="3600">
                <a:solidFill>
                  <a:srgbClr val="000000"/>
                </a:solidFill>
                <a:latin typeface="標楷體" panose="03000509000000000000" pitchFamily="65" charset="-120"/>
                <a:ea typeface="標楷體" panose="03000509000000000000" pitchFamily="65" charset="-120"/>
              </a:rPr>
              <a:t>GPT </a:t>
            </a:r>
            <a:r>
              <a:rPr lang="zh-TW" altLang="en-US" sz="3600">
                <a:solidFill>
                  <a:srgbClr val="000000"/>
                </a:solidFill>
                <a:latin typeface="標楷體" panose="03000509000000000000" pitchFamily="65" charset="-120"/>
                <a:ea typeface="標楷體" panose="03000509000000000000" pitchFamily="65" charset="-120"/>
              </a:rPr>
              <a:t>模型</a:t>
            </a:r>
          </a:p>
        </p:txBody>
      </p:sp>
      <p:sp>
        <p:nvSpPr>
          <p:cNvPr id="2" name="文字方塊 1">
            <a:extLst>
              <a:ext uri="{FF2B5EF4-FFF2-40B4-BE49-F238E27FC236}">
                <a16:creationId xmlns:a16="http://schemas.microsoft.com/office/drawing/2014/main" id="{56F1102F-8480-6B05-177D-892532C8F23F}"/>
              </a:ext>
            </a:extLst>
          </p:cNvPr>
          <p:cNvSpPr txBox="1"/>
          <p:nvPr/>
        </p:nvSpPr>
        <p:spPr>
          <a:xfrm>
            <a:off x="1241465" y="1582059"/>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本實驗使用的大型語言模型為 </a:t>
            </a:r>
            <a:r>
              <a:rPr lang="en-US" altLang="zh-TW" sz="2400" dirty="0">
                <a:latin typeface="標楷體" panose="03000509000000000000" pitchFamily="65" charset="-120"/>
                <a:ea typeface="標楷體" panose="03000509000000000000" pitchFamily="65" charset="-120"/>
              </a:rPr>
              <a:t>OpenAI </a:t>
            </a:r>
            <a:r>
              <a:rPr lang="zh-TW" altLang="en-US" sz="2400" dirty="0">
                <a:latin typeface="標楷體" panose="03000509000000000000" pitchFamily="65" charset="-120"/>
                <a:ea typeface="標楷體" panose="03000509000000000000" pitchFamily="65" charset="-120"/>
              </a:rPr>
              <a:t>所推出的 </a:t>
            </a:r>
            <a:r>
              <a:rPr lang="en-US" altLang="zh-TW" sz="2400" dirty="0">
                <a:latin typeface="標楷體" panose="03000509000000000000" pitchFamily="65" charset="-120"/>
                <a:ea typeface="標楷體" panose="03000509000000000000" pitchFamily="65" charset="-120"/>
              </a:rPr>
              <a:t>GPT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Generative Pre-trained Transformer</a:t>
            </a:r>
            <a:r>
              <a:rPr lang="zh-TW" altLang="en-US" sz="2400" dirty="0">
                <a:latin typeface="標楷體" panose="03000509000000000000" pitchFamily="65" charset="-120"/>
                <a:ea typeface="標楷體" panose="03000509000000000000" pitchFamily="65" charset="-120"/>
              </a:rPr>
              <a:t>）模型，</a:t>
            </a:r>
            <a:r>
              <a:rPr lang="en-US" altLang="zh-TW" sz="2400" dirty="0">
                <a:latin typeface="標楷體" panose="03000509000000000000" pitchFamily="65" charset="-120"/>
                <a:ea typeface="標楷體" panose="03000509000000000000" pitchFamily="65" charset="-120"/>
              </a:rPr>
              <a:t>GPT </a:t>
            </a:r>
            <a:r>
              <a:rPr lang="zh-TW" altLang="en-US" sz="2400" dirty="0">
                <a:latin typeface="標楷體" panose="03000509000000000000" pitchFamily="65" charset="-120"/>
                <a:ea typeface="標楷體" panose="03000509000000000000" pitchFamily="65" charset="-120"/>
              </a:rPr>
              <a:t>模型是一種基於變換器 </a:t>
            </a:r>
            <a:r>
              <a:rPr lang="en-US" altLang="zh-TW" sz="2400" dirty="0">
                <a:latin typeface="標楷體" panose="03000509000000000000" pitchFamily="65" charset="-120"/>
                <a:ea typeface="標楷體" panose="03000509000000000000" pitchFamily="65" charset="-120"/>
              </a:rPr>
              <a:t>(Transformer)</a:t>
            </a:r>
            <a:r>
              <a:rPr lang="zh-TW" altLang="en-US" sz="2400" dirty="0">
                <a:latin typeface="標楷體" panose="03000509000000000000" pitchFamily="65" charset="-120"/>
                <a:ea typeface="標楷體" panose="03000509000000000000" pitchFamily="65" charset="-120"/>
              </a:rPr>
              <a:t>架構的生成式預訓練模型，用於應對自然語言處理相關的任務。</a:t>
            </a:r>
          </a:p>
        </p:txBody>
      </p:sp>
      <p:pic>
        <p:nvPicPr>
          <p:cNvPr id="4" name="圖形 3">
            <a:extLst>
              <a:ext uri="{FF2B5EF4-FFF2-40B4-BE49-F238E27FC236}">
                <a16:creationId xmlns:a16="http://schemas.microsoft.com/office/drawing/2014/main" id="{2FF8A94A-6675-61B8-FBFD-2F07BAB754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1709" y="3810985"/>
            <a:ext cx="4354116" cy="1180777"/>
          </a:xfrm>
          <a:prstGeom prst="rect">
            <a:avLst/>
          </a:prstGeom>
        </p:spPr>
      </p:pic>
      <p:sp>
        <p:nvSpPr>
          <p:cNvPr id="7" name="投影片編號版面配置區 6">
            <a:extLst>
              <a:ext uri="{FF2B5EF4-FFF2-40B4-BE49-F238E27FC236}">
                <a16:creationId xmlns:a16="http://schemas.microsoft.com/office/drawing/2014/main" id="{99F6550C-4793-3AB1-4BB6-358ABB0D399D}"/>
              </a:ext>
            </a:extLst>
          </p:cNvPr>
          <p:cNvSpPr>
            <a:spLocks noGrp="1"/>
          </p:cNvSpPr>
          <p:nvPr>
            <p:ph type="sldNum" sz="quarter" idx="12"/>
          </p:nvPr>
        </p:nvSpPr>
        <p:spPr/>
        <p:txBody>
          <a:bodyPr/>
          <a:lstStyle/>
          <a:p>
            <a:fld id="{E5C60907-9731-46B4-A33D-FDF5DC3BFF3C}" type="slidenum">
              <a:rPr lang="zh-TW" altLang="en-US" smtClean="0"/>
              <a:t>37</a:t>
            </a:fld>
            <a:endParaRPr lang="zh-TW" altLang="en-US"/>
          </a:p>
        </p:txBody>
      </p:sp>
    </p:spTree>
    <p:extLst>
      <p:ext uri="{BB962C8B-B14F-4D97-AF65-F5344CB8AC3E}">
        <p14:creationId xmlns:p14="http://schemas.microsoft.com/office/powerpoint/2010/main" val="24346712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5" y="1582059"/>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註冊與獲取密鑰：在 </a:t>
            </a:r>
            <a:r>
              <a:rPr lang="en-US" altLang="zh-TW" sz="2400" dirty="0">
                <a:latin typeface="標楷體" panose="03000509000000000000" pitchFamily="65" charset="-120"/>
                <a:ea typeface="標楷體" panose="03000509000000000000" pitchFamily="65" charset="-120"/>
              </a:rPr>
              <a:t>OpenAI </a:t>
            </a:r>
            <a:r>
              <a:rPr lang="zh-TW" altLang="en-US" sz="2400" dirty="0">
                <a:latin typeface="標楷體" panose="03000509000000000000" pitchFamily="65" charset="-120"/>
                <a:ea typeface="標楷體" panose="03000509000000000000" pitchFamily="65" charset="-120"/>
              </a:rPr>
              <a:t>的官方網站上註冊一個帳號，並建立一個 </a:t>
            </a:r>
            <a:r>
              <a:rPr lang="en-US" altLang="zh-TW" sz="2400" dirty="0">
                <a:latin typeface="標楷體" panose="03000509000000000000" pitchFamily="65" charset="-120"/>
                <a:ea typeface="標楷體" panose="03000509000000000000" pitchFamily="65" charset="-120"/>
              </a:rPr>
              <a:t>API </a:t>
            </a:r>
            <a:r>
              <a:rPr lang="zh-TW" altLang="en-US" sz="2400" dirty="0">
                <a:latin typeface="標楷體" panose="03000509000000000000" pitchFamily="65" charset="-120"/>
                <a:ea typeface="標楷體" panose="03000509000000000000" pitchFamily="65" charset="-120"/>
              </a:rPr>
              <a:t>密鑰。</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安裝必要的函式庫：本實驗使用 </a:t>
            </a:r>
            <a:r>
              <a:rPr lang="en-US" altLang="zh-TW" sz="2400" dirty="0">
                <a:latin typeface="標楷體" panose="03000509000000000000" pitchFamily="65" charset="-120"/>
                <a:ea typeface="標楷體" panose="03000509000000000000" pitchFamily="65" charset="-120"/>
              </a:rPr>
              <a:t>python </a:t>
            </a:r>
            <a:r>
              <a:rPr lang="zh-TW" altLang="en-US" sz="2400" dirty="0">
                <a:latin typeface="標楷體" panose="03000509000000000000" pitchFamily="65" charset="-120"/>
                <a:ea typeface="標楷體" panose="03000509000000000000" pitchFamily="65" charset="-120"/>
              </a:rPr>
              <a:t>作為開發語言，所以需要在開發環境中安裝對應版本的函式庫。</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在程式中設置密鑰：在程式碼中設定建立好的密鑰，以供官方伺服器驗證。</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發送請求與處理回應：接下來即可向伺服器發送請求，並處理文本回應。</a:t>
            </a:r>
          </a:p>
        </p:txBody>
      </p:sp>
      <p:sp>
        <p:nvSpPr>
          <p:cNvPr id="5" name="投影片編號版面配置區 4">
            <a:extLst>
              <a:ext uri="{FF2B5EF4-FFF2-40B4-BE49-F238E27FC236}">
                <a16:creationId xmlns:a16="http://schemas.microsoft.com/office/drawing/2014/main" id="{267713EA-D16D-6C04-BA32-89181B233ECC}"/>
              </a:ext>
            </a:extLst>
          </p:cNvPr>
          <p:cNvSpPr>
            <a:spLocks noGrp="1"/>
          </p:cNvSpPr>
          <p:nvPr>
            <p:ph type="sldNum" sz="quarter" idx="12"/>
          </p:nvPr>
        </p:nvSpPr>
        <p:spPr/>
        <p:txBody>
          <a:bodyPr/>
          <a:lstStyle/>
          <a:p>
            <a:fld id="{E5C60907-9731-46B4-A33D-FDF5DC3BFF3C}" type="slidenum">
              <a:rPr lang="zh-TW" altLang="en-US" smtClean="0"/>
              <a:t>38</a:t>
            </a:fld>
            <a:endParaRPr lang="zh-TW" altLang="en-US"/>
          </a:p>
        </p:txBody>
      </p:sp>
    </p:spTree>
    <p:extLst>
      <p:ext uri="{BB962C8B-B14F-4D97-AF65-F5344CB8AC3E}">
        <p14:creationId xmlns:p14="http://schemas.microsoft.com/office/powerpoint/2010/main" val="18295478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5" y="1582059"/>
            <a:ext cx="10395108" cy="461665"/>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在對 </a:t>
            </a:r>
            <a:r>
              <a:rPr lang="en-US" altLang="zh-TW" sz="2400" dirty="0">
                <a:latin typeface="標楷體" panose="03000509000000000000" pitchFamily="65" charset="-120"/>
                <a:ea typeface="標楷體" panose="03000509000000000000" pitchFamily="65" charset="-120"/>
              </a:rPr>
              <a:t>GPT </a:t>
            </a:r>
            <a:r>
              <a:rPr lang="zh-TW" altLang="en-US" sz="2400" dirty="0">
                <a:latin typeface="標楷體" panose="03000509000000000000" pitchFamily="65" charset="-120"/>
                <a:ea typeface="標楷體" panose="03000509000000000000" pitchFamily="65" charset="-120"/>
              </a:rPr>
              <a:t>模型下達指令時，需要將預計上傳的文字資訊封裝成特定格式</a:t>
            </a:r>
          </a:p>
        </p:txBody>
      </p:sp>
      <p:pic>
        <p:nvPicPr>
          <p:cNvPr id="6" name="圖片 5">
            <a:extLst>
              <a:ext uri="{FF2B5EF4-FFF2-40B4-BE49-F238E27FC236}">
                <a16:creationId xmlns:a16="http://schemas.microsoft.com/office/drawing/2014/main" id="{CB418BF2-38BE-80E4-C20B-A1D34B24B43C}"/>
              </a:ext>
            </a:extLst>
          </p:cNvPr>
          <p:cNvPicPr>
            <a:picLocks noChangeAspect="1"/>
          </p:cNvPicPr>
          <p:nvPr/>
        </p:nvPicPr>
        <p:blipFill>
          <a:blip r:embed="rId2"/>
          <a:stretch>
            <a:fillRect/>
          </a:stretch>
        </p:blipFill>
        <p:spPr>
          <a:xfrm>
            <a:off x="1694970" y="2599481"/>
            <a:ext cx="4381980" cy="2172782"/>
          </a:xfrm>
          <a:prstGeom prst="rect">
            <a:avLst/>
          </a:prstGeom>
        </p:spPr>
      </p:pic>
      <p:pic>
        <p:nvPicPr>
          <p:cNvPr id="8" name="圖片 7">
            <a:extLst>
              <a:ext uri="{FF2B5EF4-FFF2-40B4-BE49-F238E27FC236}">
                <a16:creationId xmlns:a16="http://schemas.microsoft.com/office/drawing/2014/main" id="{EE092710-7559-9E28-86D4-BA87B0FF9D6E}"/>
              </a:ext>
            </a:extLst>
          </p:cNvPr>
          <p:cNvPicPr>
            <a:picLocks noChangeAspect="1"/>
          </p:cNvPicPr>
          <p:nvPr/>
        </p:nvPicPr>
        <p:blipFill>
          <a:blip r:embed="rId3"/>
          <a:stretch>
            <a:fillRect/>
          </a:stretch>
        </p:blipFill>
        <p:spPr>
          <a:xfrm>
            <a:off x="6924671" y="2515003"/>
            <a:ext cx="3572359" cy="2257260"/>
          </a:xfrm>
          <a:prstGeom prst="rect">
            <a:avLst/>
          </a:prstGeom>
        </p:spPr>
      </p:pic>
      <p:sp>
        <p:nvSpPr>
          <p:cNvPr id="9" name="文字方塊 8">
            <a:extLst>
              <a:ext uri="{FF2B5EF4-FFF2-40B4-BE49-F238E27FC236}">
                <a16:creationId xmlns:a16="http://schemas.microsoft.com/office/drawing/2014/main" id="{D4E796D2-7653-D830-AB56-12F8960EBFB6}"/>
              </a:ext>
            </a:extLst>
          </p:cNvPr>
          <p:cNvSpPr txBox="1"/>
          <p:nvPr/>
        </p:nvSpPr>
        <p:spPr>
          <a:xfrm>
            <a:off x="2780653" y="4851662"/>
            <a:ext cx="1928733" cy="338554"/>
          </a:xfrm>
          <a:prstGeom prst="rect">
            <a:avLst/>
          </a:prstGeom>
          <a:noFill/>
        </p:spPr>
        <p:txBody>
          <a:bodyPr wrap="none" rtlCol="0">
            <a:spAutoFit/>
          </a:bodyPr>
          <a:lstStyle/>
          <a:p>
            <a:r>
              <a:rPr lang="en-US" altLang="zh-TW" sz="1600" dirty="0">
                <a:latin typeface="標楷體" panose="03000509000000000000" pitchFamily="65" charset="-120"/>
                <a:ea typeface="標楷體" panose="03000509000000000000" pitchFamily="65" charset="-120"/>
              </a:rPr>
              <a:t>JSON request </a:t>
            </a:r>
            <a:r>
              <a:rPr lang="zh-TW" altLang="en-US" sz="1600" dirty="0">
                <a:latin typeface="標楷體" panose="03000509000000000000" pitchFamily="65" charset="-120"/>
                <a:ea typeface="標楷體" panose="03000509000000000000" pitchFamily="65" charset="-120"/>
              </a:rPr>
              <a:t>範本</a:t>
            </a:r>
            <a:endParaRPr lang="en-US" altLang="zh-TW" sz="1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E2330217-7B0F-7319-1420-6598C5EC88AC}"/>
              </a:ext>
            </a:extLst>
          </p:cNvPr>
          <p:cNvSpPr txBox="1"/>
          <p:nvPr/>
        </p:nvSpPr>
        <p:spPr>
          <a:xfrm>
            <a:off x="7746483" y="4772263"/>
            <a:ext cx="1928733" cy="338554"/>
          </a:xfrm>
          <a:prstGeom prst="rect">
            <a:avLst/>
          </a:prstGeom>
          <a:noFill/>
        </p:spPr>
        <p:txBody>
          <a:bodyPr wrap="none" rtlCol="0">
            <a:spAutoFit/>
          </a:bodyPr>
          <a:lstStyle/>
          <a:p>
            <a:r>
              <a:rPr lang="en-US" altLang="zh-TW" sz="1600" dirty="0">
                <a:latin typeface="標楷體" panose="03000509000000000000" pitchFamily="65" charset="-120"/>
                <a:ea typeface="標楷體" panose="03000509000000000000" pitchFamily="65" charset="-120"/>
              </a:rPr>
              <a:t>HTTP request </a:t>
            </a:r>
            <a:r>
              <a:rPr lang="zh-TW" altLang="en-US" sz="1600" dirty="0">
                <a:latin typeface="標楷體" panose="03000509000000000000" pitchFamily="65" charset="-120"/>
                <a:ea typeface="標楷體" panose="03000509000000000000" pitchFamily="65" charset="-120"/>
              </a:rPr>
              <a:t>範本</a:t>
            </a:r>
            <a:endParaRPr lang="en-US" altLang="zh-TW" sz="1600" dirty="0">
              <a:solidFill>
                <a:srgbClr val="000000"/>
              </a:solidFill>
              <a:latin typeface="標楷體" panose="03000509000000000000" pitchFamily="65" charset="-120"/>
              <a:ea typeface="標楷體" panose="03000509000000000000" pitchFamily="65" charset="-120"/>
            </a:endParaRPr>
          </a:p>
        </p:txBody>
      </p:sp>
      <p:sp>
        <p:nvSpPr>
          <p:cNvPr id="14" name="投影片編號版面配置區 13">
            <a:extLst>
              <a:ext uri="{FF2B5EF4-FFF2-40B4-BE49-F238E27FC236}">
                <a16:creationId xmlns:a16="http://schemas.microsoft.com/office/drawing/2014/main" id="{5B703502-26B2-DA3D-4237-82AFF4597948}"/>
              </a:ext>
            </a:extLst>
          </p:cNvPr>
          <p:cNvSpPr>
            <a:spLocks noGrp="1"/>
          </p:cNvSpPr>
          <p:nvPr>
            <p:ph type="sldNum" sz="quarter" idx="12"/>
          </p:nvPr>
        </p:nvSpPr>
        <p:spPr/>
        <p:txBody>
          <a:bodyPr/>
          <a:lstStyle/>
          <a:p>
            <a:fld id="{E5C60907-9731-46B4-A33D-FDF5DC3BFF3C}" type="slidenum">
              <a:rPr lang="zh-TW" altLang="en-US" smtClean="0"/>
              <a:t>39</a:t>
            </a:fld>
            <a:endParaRPr lang="zh-TW" altLang="en-US"/>
          </a:p>
        </p:txBody>
      </p:sp>
    </p:spTree>
    <p:extLst>
      <p:ext uri="{BB962C8B-B14F-4D97-AF65-F5344CB8AC3E}">
        <p14:creationId xmlns:p14="http://schemas.microsoft.com/office/powerpoint/2010/main" val="37782162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在現今蓬勃發展的人工智慧領域中，隨著</a:t>
            </a:r>
            <a:r>
              <a:rPr lang="zh-TW" altLang="en-US" sz="2400" u="sng" dirty="0">
                <a:latin typeface="標楷體" panose="03000509000000000000" pitchFamily="65" charset="-120"/>
                <a:ea typeface="標楷體" panose="03000509000000000000" pitchFamily="65" charset="-120"/>
              </a:rPr>
              <a:t>高效能運算技術 </a:t>
            </a:r>
            <a:r>
              <a:rPr lang="en-US" altLang="zh-TW" sz="2400" u="sng" dirty="0">
                <a:latin typeface="標楷體" panose="03000509000000000000" pitchFamily="65" charset="-120"/>
                <a:ea typeface="標楷體" panose="03000509000000000000" pitchFamily="65" charset="-120"/>
              </a:rPr>
              <a:t>(High</a:t>
            </a:r>
            <a:r>
              <a:rPr lang="zh-TW" altLang="en-US" sz="2400" u="sng" dirty="0">
                <a:latin typeface="標楷體" panose="03000509000000000000" pitchFamily="65" charset="-120"/>
                <a:ea typeface="標楷體" panose="03000509000000000000" pitchFamily="65" charset="-120"/>
              </a:rPr>
              <a:t> </a:t>
            </a:r>
            <a:r>
              <a:rPr lang="en-US" altLang="zh-TW" sz="2400" u="sng" dirty="0">
                <a:latin typeface="標楷體" panose="03000509000000000000" pitchFamily="65" charset="-120"/>
                <a:ea typeface="標楷體" panose="03000509000000000000" pitchFamily="65" charset="-120"/>
              </a:rPr>
              <a:t>Performance Computing, HPC)</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的快速發展，許多</a:t>
            </a:r>
            <a:r>
              <a:rPr lang="zh-TW" altLang="en-US" sz="2400" u="sng" dirty="0">
                <a:latin typeface="標楷體" panose="03000509000000000000" pitchFamily="65" charset="-120"/>
                <a:ea typeface="標楷體" panose="03000509000000000000" pitchFamily="65" charset="-120"/>
              </a:rPr>
              <a:t>大型語言模型（</a:t>
            </a:r>
            <a:r>
              <a:rPr lang="en-US" altLang="zh-TW" sz="2400" u="sng" dirty="0">
                <a:latin typeface="標楷體" panose="03000509000000000000" pitchFamily="65" charset="-120"/>
                <a:ea typeface="標楷體" panose="03000509000000000000" pitchFamily="65" charset="-120"/>
              </a:rPr>
              <a:t>Large</a:t>
            </a:r>
            <a:r>
              <a:rPr lang="zh-TW" altLang="en-US" sz="2400" u="sng" dirty="0">
                <a:latin typeface="標楷體" panose="03000509000000000000" pitchFamily="65" charset="-120"/>
                <a:ea typeface="標楷體" panose="03000509000000000000" pitchFamily="65" charset="-120"/>
              </a:rPr>
              <a:t> </a:t>
            </a:r>
            <a:r>
              <a:rPr lang="en-US" altLang="zh-TW" sz="2400" u="sng" dirty="0">
                <a:latin typeface="標楷體" panose="03000509000000000000" pitchFamily="65" charset="-120"/>
                <a:ea typeface="標楷體" panose="03000509000000000000" pitchFamily="65" charset="-120"/>
              </a:rPr>
              <a:t>Language Model, LLM</a:t>
            </a:r>
            <a:r>
              <a:rPr lang="zh-TW" altLang="en-US" sz="2400" u="sng"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的問世，至今已經深刻改變了我們對於人工智慧認知。</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對於這些模型的需求不斷增長，也促使了各大科技公司不斷投入資源，提供更加強大且多樣化的大型語言模型，使的人工智慧發展方向更加明朗。</a:t>
            </a:r>
          </a:p>
        </p:txBody>
      </p:sp>
      <p:sp>
        <p:nvSpPr>
          <p:cNvPr id="5" name="投影片編號版面配置區 4">
            <a:extLst>
              <a:ext uri="{FF2B5EF4-FFF2-40B4-BE49-F238E27FC236}">
                <a16:creationId xmlns:a16="http://schemas.microsoft.com/office/drawing/2014/main" id="{1F5EC4BA-F789-ED79-9877-E56824523891}"/>
              </a:ext>
            </a:extLst>
          </p:cNvPr>
          <p:cNvSpPr>
            <a:spLocks noGrp="1"/>
          </p:cNvSpPr>
          <p:nvPr>
            <p:ph type="sldNum" sz="quarter" idx="12"/>
          </p:nvPr>
        </p:nvSpPr>
        <p:spPr/>
        <p:txBody>
          <a:bodyPr/>
          <a:lstStyle/>
          <a:p>
            <a:fld id="{E5C60907-9731-46B4-A33D-FDF5DC3BFF3C}" type="slidenum">
              <a:rPr lang="zh-TW" altLang="en-US" smtClean="0"/>
              <a:t>4</a:t>
            </a:fld>
            <a:endParaRPr lang="zh-TW" altLang="en-US"/>
          </a:p>
        </p:txBody>
      </p:sp>
    </p:spTree>
    <p:extLst>
      <p:ext uri="{BB962C8B-B14F-4D97-AF65-F5344CB8AC3E}">
        <p14:creationId xmlns:p14="http://schemas.microsoft.com/office/powerpoint/2010/main" val="1323640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4" y="1582059"/>
            <a:ext cx="10950535" cy="3046988"/>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model: </a:t>
            </a:r>
            <a:r>
              <a:rPr lang="zh-TW" altLang="en-US" sz="2400" dirty="0">
                <a:latin typeface="標楷體" panose="03000509000000000000" pitchFamily="65" charset="-120"/>
                <a:ea typeface="標楷體" panose="03000509000000000000" pitchFamily="65" charset="-120"/>
              </a:rPr>
              <a:t>指定使用的</a:t>
            </a:r>
            <a:r>
              <a:rPr lang="en-US" altLang="zh-TW" sz="2400" dirty="0">
                <a:latin typeface="標楷體" panose="03000509000000000000" pitchFamily="65" charset="-120"/>
                <a:ea typeface="標楷體" panose="03000509000000000000" pitchFamily="65" charset="-120"/>
              </a:rPr>
              <a:t>GPT</a:t>
            </a:r>
            <a:r>
              <a:rPr lang="zh-TW" altLang="en-US" sz="2400" dirty="0">
                <a:latin typeface="標楷體" panose="03000509000000000000" pitchFamily="65" charset="-120"/>
                <a:ea typeface="標楷體" panose="03000509000000000000" pitchFamily="65" charset="-120"/>
              </a:rPr>
              <a:t>模型，例如 </a:t>
            </a:r>
            <a:r>
              <a:rPr lang="en-US" altLang="zh-TW" sz="2400" dirty="0">
                <a:latin typeface="標楷體" panose="03000509000000000000" pitchFamily="65" charset="-120"/>
                <a:ea typeface="標楷體" panose="03000509000000000000" pitchFamily="65" charset="-120"/>
              </a:rPr>
              <a:t>text-davinci-004</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GPT-4o</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GPT-3.5 </a:t>
            </a:r>
            <a:r>
              <a:rPr lang="zh-TW" altLang="en-US" sz="2400" dirty="0">
                <a:latin typeface="標楷體" panose="03000509000000000000" pitchFamily="65" charset="-120"/>
                <a:ea typeface="標楷體" panose="03000509000000000000" pitchFamily="65" charset="-120"/>
              </a:rPr>
              <a:t>等。</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prompt: </a:t>
            </a:r>
            <a:r>
              <a:rPr lang="zh-TW" altLang="en-US" sz="2400" dirty="0">
                <a:latin typeface="標楷體" panose="03000509000000000000" pitchFamily="65" charset="-120"/>
                <a:ea typeface="標楷體" panose="03000509000000000000" pitchFamily="65" charset="-120"/>
              </a:rPr>
              <a:t>下達的指令。</a:t>
            </a: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max_tokens</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回傳文字的最大長度。</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temperature: </a:t>
            </a:r>
            <a:r>
              <a:rPr lang="zh-TW" altLang="en-US" sz="2400" dirty="0">
                <a:latin typeface="標楷體" panose="03000509000000000000" pitchFamily="65" charset="-120"/>
                <a:ea typeface="標楷體" panose="03000509000000000000" pitchFamily="65" charset="-120"/>
              </a:rPr>
              <a:t>控制生成文字的隨機性。此值越高會生成更具創造性的文字，反之值越低則生成越保守的文字。</a:t>
            </a: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top_p</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取樣方法，決定生成文本的多樣性。</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n: </a:t>
            </a:r>
            <a:r>
              <a:rPr lang="zh-TW" altLang="en-US" sz="2400" dirty="0">
                <a:latin typeface="標楷體" panose="03000509000000000000" pitchFamily="65" charset="-120"/>
                <a:ea typeface="標楷體" panose="03000509000000000000" pitchFamily="65" charset="-120"/>
              </a:rPr>
              <a:t>回傳生成文章的數量。</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stop: </a:t>
            </a:r>
            <a:r>
              <a:rPr lang="zh-TW" altLang="en-US" sz="2400" dirty="0">
                <a:latin typeface="標楷體" panose="03000509000000000000" pitchFamily="65" charset="-120"/>
                <a:ea typeface="標楷體" panose="03000509000000000000" pitchFamily="65" charset="-120"/>
              </a:rPr>
              <a:t>用於指定生成文字停止的條件，可設定為空值。</a:t>
            </a:r>
          </a:p>
        </p:txBody>
      </p:sp>
      <p:sp>
        <p:nvSpPr>
          <p:cNvPr id="5" name="投影片編號版面配置區 4">
            <a:extLst>
              <a:ext uri="{FF2B5EF4-FFF2-40B4-BE49-F238E27FC236}">
                <a16:creationId xmlns:a16="http://schemas.microsoft.com/office/drawing/2014/main" id="{3108006F-2DEC-81C6-0163-E2B0A0A31C56}"/>
              </a:ext>
            </a:extLst>
          </p:cNvPr>
          <p:cNvSpPr>
            <a:spLocks noGrp="1"/>
          </p:cNvSpPr>
          <p:nvPr>
            <p:ph type="sldNum" sz="quarter" idx="12"/>
          </p:nvPr>
        </p:nvSpPr>
        <p:spPr/>
        <p:txBody>
          <a:bodyPr/>
          <a:lstStyle/>
          <a:p>
            <a:fld id="{E5C60907-9731-46B4-A33D-FDF5DC3BFF3C}" type="slidenum">
              <a:rPr lang="zh-TW" altLang="en-US" smtClean="0"/>
              <a:t>40</a:t>
            </a:fld>
            <a:endParaRPr lang="zh-TW" altLang="en-US"/>
          </a:p>
        </p:txBody>
      </p:sp>
    </p:spTree>
    <p:extLst>
      <p:ext uri="{BB962C8B-B14F-4D97-AF65-F5344CB8AC3E}">
        <p14:creationId xmlns:p14="http://schemas.microsoft.com/office/powerpoint/2010/main" val="4994063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系統架構與流程</a:t>
            </a:r>
            <a:endParaRPr lang="en-US" altLang="zh-TW" sz="2800" dirty="0">
              <a:solidFill>
                <a:srgbClr val="000000"/>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FEAEE2EB-E6ED-4CB7-4C40-6522CDE9F57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A79AE06D-3588-4144-9C50-10B616D7D1DE}"/>
              </a:ext>
            </a:extLst>
          </p:cNvPr>
          <p:cNvSpPr>
            <a:spLocks noGrp="1"/>
          </p:cNvSpPr>
          <p:nvPr>
            <p:ph type="sldNum" sz="quarter" idx="12"/>
          </p:nvPr>
        </p:nvSpPr>
        <p:spPr/>
        <p:txBody>
          <a:bodyPr/>
          <a:lstStyle/>
          <a:p>
            <a:fld id="{E5C60907-9731-46B4-A33D-FDF5DC3BFF3C}" type="slidenum">
              <a:rPr lang="zh-TW" altLang="en-US" smtClean="0"/>
              <a:t>41</a:t>
            </a:fld>
            <a:endParaRPr lang="zh-TW" altLang="en-US"/>
          </a:p>
        </p:txBody>
      </p:sp>
    </p:spTree>
    <p:extLst>
      <p:ext uri="{BB962C8B-B14F-4D97-AF65-F5344CB8AC3E}">
        <p14:creationId xmlns:p14="http://schemas.microsoft.com/office/powerpoint/2010/main" val="274627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387840" y="504630"/>
            <a:ext cx="341632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系統架構與流程</a:t>
            </a:r>
          </a:p>
        </p:txBody>
      </p:sp>
      <p:pic>
        <p:nvPicPr>
          <p:cNvPr id="6" name="圖片 5" descr="一張含有 文字, 字型, 圖表, 螢幕擷取畫面 的圖片&#10;&#10;自動產生的描述">
            <a:extLst>
              <a:ext uri="{FF2B5EF4-FFF2-40B4-BE49-F238E27FC236}">
                <a16:creationId xmlns:a16="http://schemas.microsoft.com/office/drawing/2014/main" id="{4C6C4B61-F482-ED58-C4F3-AA702E21551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74975" y="1502227"/>
            <a:ext cx="7242050" cy="4114802"/>
          </a:xfrm>
          <a:prstGeom prst="rect">
            <a:avLst/>
          </a:prstGeom>
        </p:spPr>
      </p:pic>
      <p:sp>
        <p:nvSpPr>
          <p:cNvPr id="7" name="投影片編號版面配置區 6">
            <a:extLst>
              <a:ext uri="{FF2B5EF4-FFF2-40B4-BE49-F238E27FC236}">
                <a16:creationId xmlns:a16="http://schemas.microsoft.com/office/drawing/2014/main" id="{41EBB72C-4C7E-2724-FFF6-042403F90420}"/>
              </a:ext>
            </a:extLst>
          </p:cNvPr>
          <p:cNvSpPr>
            <a:spLocks noGrp="1"/>
          </p:cNvSpPr>
          <p:nvPr>
            <p:ph type="sldNum" sz="quarter" idx="12"/>
          </p:nvPr>
        </p:nvSpPr>
        <p:spPr/>
        <p:txBody>
          <a:bodyPr/>
          <a:lstStyle/>
          <a:p>
            <a:fld id="{E5C60907-9731-46B4-A33D-FDF5DC3BFF3C}" type="slidenum">
              <a:rPr lang="zh-TW" altLang="en-US" smtClean="0"/>
              <a:t>42</a:t>
            </a:fld>
            <a:endParaRPr lang="zh-TW" altLang="en-US"/>
          </a:p>
        </p:txBody>
      </p:sp>
    </p:spTree>
    <p:extLst>
      <p:ext uri="{BB962C8B-B14F-4D97-AF65-F5344CB8AC3E}">
        <p14:creationId xmlns:p14="http://schemas.microsoft.com/office/powerpoint/2010/main" val="22679304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387840" y="504630"/>
            <a:ext cx="341632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系統架構與流程</a:t>
            </a:r>
          </a:p>
        </p:txBody>
      </p:sp>
      <p:sp>
        <p:nvSpPr>
          <p:cNvPr id="2" name="文字方塊 1">
            <a:extLst>
              <a:ext uri="{FF2B5EF4-FFF2-40B4-BE49-F238E27FC236}">
                <a16:creationId xmlns:a16="http://schemas.microsoft.com/office/drawing/2014/main" id="{D0637E75-CC03-E1B2-3C6E-EF099530B1F9}"/>
              </a:ext>
            </a:extLst>
          </p:cNvPr>
          <p:cNvSpPr txBox="1"/>
          <p:nvPr/>
        </p:nvSpPr>
        <p:spPr>
          <a:xfrm>
            <a:off x="669964" y="2459504"/>
            <a:ext cx="6090575" cy="1938992"/>
          </a:xfrm>
          <a:prstGeom prst="rect">
            <a:avLst/>
          </a:prstGeom>
          <a:noFill/>
        </p:spPr>
        <p:txBody>
          <a:bodyPr wrap="square" rtlCol="0">
            <a:spAutoFit/>
          </a:bodyPr>
          <a:lstStyle/>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OpenAI API</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OpenAI API </a:t>
            </a:r>
            <a:r>
              <a:rPr lang="zh-TW" altLang="en-US" sz="2400" dirty="0">
                <a:latin typeface="標楷體" panose="03000509000000000000" pitchFamily="65" charset="-120"/>
                <a:ea typeface="標楷體" panose="03000509000000000000" pitchFamily="65" charset="-120"/>
              </a:rPr>
              <a:t>回傳模型輸出至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將輸出傳送至指定的機器</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向 </a:t>
            </a: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回傳伺服器與機器狀態</a:t>
            </a:r>
          </a:p>
        </p:txBody>
      </p:sp>
      <p:pic>
        <p:nvPicPr>
          <p:cNvPr id="4" name="圖片 3" descr="一張含有 文字, 螢幕擷取畫面, 字型, 數字 的圖片&#10;&#10;自動產生的描述">
            <a:extLst>
              <a:ext uri="{FF2B5EF4-FFF2-40B4-BE49-F238E27FC236}">
                <a16:creationId xmlns:a16="http://schemas.microsoft.com/office/drawing/2014/main" id="{1A96BC0B-AB69-C398-7A24-E34D63FD7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6491" y="6973585"/>
            <a:ext cx="3921115" cy="3127119"/>
          </a:xfrm>
          <a:prstGeom prst="rect">
            <a:avLst/>
          </a:prstGeom>
        </p:spPr>
      </p:pic>
      <p:pic>
        <p:nvPicPr>
          <p:cNvPr id="6" name="圖片 5" descr="一張含有 文字, 字型, 圖表, 螢幕擷取畫面 的圖片&#10;&#10;自動產生的描述">
            <a:extLst>
              <a:ext uri="{FF2B5EF4-FFF2-40B4-BE49-F238E27FC236}">
                <a16:creationId xmlns:a16="http://schemas.microsoft.com/office/drawing/2014/main" id="{4C6C4B61-F482-ED58-C4F3-AA702E21551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60539" y="1976437"/>
            <a:ext cx="5113020" cy="2905125"/>
          </a:xfrm>
          <a:prstGeom prst="rect">
            <a:avLst/>
          </a:prstGeom>
        </p:spPr>
      </p:pic>
      <p:sp>
        <p:nvSpPr>
          <p:cNvPr id="7" name="投影片編號版面配置區 6">
            <a:extLst>
              <a:ext uri="{FF2B5EF4-FFF2-40B4-BE49-F238E27FC236}">
                <a16:creationId xmlns:a16="http://schemas.microsoft.com/office/drawing/2014/main" id="{41EBB72C-4C7E-2724-FFF6-042403F90420}"/>
              </a:ext>
            </a:extLst>
          </p:cNvPr>
          <p:cNvSpPr>
            <a:spLocks noGrp="1"/>
          </p:cNvSpPr>
          <p:nvPr>
            <p:ph type="sldNum" sz="quarter" idx="12"/>
          </p:nvPr>
        </p:nvSpPr>
        <p:spPr/>
        <p:txBody>
          <a:bodyPr/>
          <a:lstStyle/>
          <a:p>
            <a:fld id="{E5C60907-9731-46B4-A33D-FDF5DC3BFF3C}" type="slidenum">
              <a:rPr lang="zh-TW" altLang="en-US" smtClean="0"/>
              <a:t>43</a:t>
            </a:fld>
            <a:endParaRPr lang="zh-TW" altLang="en-US"/>
          </a:p>
        </p:txBody>
      </p:sp>
    </p:spTree>
    <p:extLst>
      <p:ext uri="{BB962C8B-B14F-4D97-AF65-F5344CB8AC3E}">
        <p14:creationId xmlns:p14="http://schemas.microsoft.com/office/powerpoint/2010/main" val="24405900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387840" y="504630"/>
            <a:ext cx="341632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系統架構與流程</a:t>
            </a:r>
          </a:p>
        </p:txBody>
      </p:sp>
      <p:sp>
        <p:nvSpPr>
          <p:cNvPr id="2" name="文字方塊 1">
            <a:extLst>
              <a:ext uri="{FF2B5EF4-FFF2-40B4-BE49-F238E27FC236}">
                <a16:creationId xmlns:a16="http://schemas.microsoft.com/office/drawing/2014/main" id="{D0637E75-CC03-E1B2-3C6E-EF099530B1F9}"/>
              </a:ext>
            </a:extLst>
          </p:cNvPr>
          <p:cNvSpPr txBox="1"/>
          <p:nvPr/>
        </p:nvSpPr>
        <p:spPr>
          <a:xfrm>
            <a:off x="669964" y="2459504"/>
            <a:ext cx="6090575" cy="1938992"/>
          </a:xfrm>
          <a:prstGeom prst="rect">
            <a:avLst/>
          </a:prstGeom>
          <a:noFill/>
        </p:spPr>
        <p:txBody>
          <a:bodyPr wrap="square" rtlCol="0">
            <a:spAutoFit/>
          </a:bodyPr>
          <a:lstStyle/>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OpenAI API</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OpenAI API </a:t>
            </a:r>
            <a:r>
              <a:rPr lang="zh-TW" altLang="en-US" sz="2400" dirty="0">
                <a:latin typeface="標楷體" panose="03000509000000000000" pitchFamily="65" charset="-120"/>
                <a:ea typeface="標楷體" panose="03000509000000000000" pitchFamily="65" charset="-120"/>
              </a:rPr>
              <a:t>回傳模型輸出至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將輸出傳送至指定的機器</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向 </a:t>
            </a: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回傳伺服器與機器狀態</a:t>
            </a:r>
          </a:p>
        </p:txBody>
      </p:sp>
      <p:pic>
        <p:nvPicPr>
          <p:cNvPr id="4" name="圖片 3" descr="一張含有 文字, 螢幕擷取畫面, 字型, 數字 的圖片&#10;&#10;自動產生的描述">
            <a:extLst>
              <a:ext uri="{FF2B5EF4-FFF2-40B4-BE49-F238E27FC236}">
                <a16:creationId xmlns:a16="http://schemas.microsoft.com/office/drawing/2014/main" id="{1A96BC0B-AB69-C398-7A24-E34D63FD7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6491" y="2001535"/>
            <a:ext cx="3921115" cy="3127119"/>
          </a:xfrm>
          <a:prstGeom prst="rect">
            <a:avLst/>
          </a:prstGeom>
        </p:spPr>
      </p:pic>
      <p:pic>
        <p:nvPicPr>
          <p:cNvPr id="6" name="圖片 5" descr="一張含有 文字, 字型, 圖表, 螢幕擷取畫面 的圖片&#10;&#10;自動產生的描述">
            <a:extLst>
              <a:ext uri="{FF2B5EF4-FFF2-40B4-BE49-F238E27FC236}">
                <a16:creationId xmlns:a16="http://schemas.microsoft.com/office/drawing/2014/main" id="{4C6C4B61-F482-ED58-C4F3-AA702E21551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60539" y="-2995613"/>
            <a:ext cx="5113020" cy="2905125"/>
          </a:xfrm>
          <a:prstGeom prst="rect">
            <a:avLst/>
          </a:prstGeom>
        </p:spPr>
      </p:pic>
      <p:sp>
        <p:nvSpPr>
          <p:cNvPr id="7" name="投影片編號版面配置區 6">
            <a:extLst>
              <a:ext uri="{FF2B5EF4-FFF2-40B4-BE49-F238E27FC236}">
                <a16:creationId xmlns:a16="http://schemas.microsoft.com/office/drawing/2014/main" id="{1BED7AD8-1108-65B8-B9BE-3A1BC4F24772}"/>
              </a:ext>
            </a:extLst>
          </p:cNvPr>
          <p:cNvSpPr>
            <a:spLocks noGrp="1"/>
          </p:cNvSpPr>
          <p:nvPr>
            <p:ph type="sldNum" sz="quarter" idx="12"/>
          </p:nvPr>
        </p:nvSpPr>
        <p:spPr/>
        <p:txBody>
          <a:bodyPr/>
          <a:lstStyle/>
          <a:p>
            <a:fld id="{E5C60907-9731-46B4-A33D-FDF5DC3BFF3C}" type="slidenum">
              <a:rPr lang="zh-TW" altLang="en-US" smtClean="0"/>
              <a:t>44</a:t>
            </a:fld>
            <a:endParaRPr lang="zh-TW" altLang="en-US"/>
          </a:p>
        </p:txBody>
      </p:sp>
    </p:spTree>
    <p:extLst>
      <p:ext uri="{BB962C8B-B14F-4D97-AF65-F5344CB8AC3E}">
        <p14:creationId xmlns:p14="http://schemas.microsoft.com/office/powerpoint/2010/main" val="30080246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353943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a:t>
            </a:r>
            <a:endParaRPr lang="en-US" altLang="zh-TW" sz="2800" dirty="0">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10" name="文字方塊 9">
            <a:extLst>
              <a:ext uri="{FF2B5EF4-FFF2-40B4-BE49-F238E27FC236}">
                <a16:creationId xmlns:a16="http://schemas.microsoft.com/office/drawing/2014/main" id="{B5417BF8-213C-2766-A2E7-8C350A625DF6}"/>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65351234-412B-56FF-1A96-FAB37DD3BD7D}"/>
              </a:ext>
            </a:extLst>
          </p:cNvPr>
          <p:cNvSpPr>
            <a:spLocks noGrp="1"/>
          </p:cNvSpPr>
          <p:nvPr>
            <p:ph type="sldNum" sz="quarter" idx="12"/>
          </p:nvPr>
        </p:nvSpPr>
        <p:spPr/>
        <p:txBody>
          <a:bodyPr/>
          <a:lstStyle/>
          <a:p>
            <a:fld id="{E5C60907-9731-46B4-A33D-FDF5DC3BFF3C}" type="slidenum">
              <a:rPr lang="zh-TW" altLang="en-US" smtClean="0"/>
              <a:t>45</a:t>
            </a:fld>
            <a:endParaRPr lang="zh-TW" altLang="en-US"/>
          </a:p>
        </p:txBody>
      </p:sp>
    </p:spTree>
    <p:extLst>
      <p:ext uri="{BB962C8B-B14F-4D97-AF65-F5344CB8AC3E}">
        <p14:creationId xmlns:p14="http://schemas.microsoft.com/office/powerpoint/2010/main" val="2750102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實驗二：將機械臂用於畫圖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實驗三：機械臂在自動運輸車上的應用</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58343049-F821-C683-701E-852E1B96140C}"/>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0A78CEEF-A23A-6D0C-3A92-9F0CC321E1C4}"/>
              </a:ext>
            </a:extLst>
          </p:cNvPr>
          <p:cNvSpPr>
            <a:spLocks noGrp="1"/>
          </p:cNvSpPr>
          <p:nvPr>
            <p:ph type="sldNum" sz="quarter" idx="12"/>
          </p:nvPr>
        </p:nvSpPr>
        <p:spPr/>
        <p:txBody>
          <a:bodyPr/>
          <a:lstStyle/>
          <a:p>
            <a:fld id="{E5C60907-9731-46B4-A33D-FDF5DC3BFF3C}" type="slidenum">
              <a:rPr lang="zh-TW" altLang="en-US" smtClean="0"/>
              <a:t>46</a:t>
            </a:fld>
            <a:endParaRPr lang="zh-TW" altLang="en-US"/>
          </a:p>
        </p:txBody>
      </p:sp>
    </p:spTree>
    <p:extLst>
      <p:ext uri="{BB962C8B-B14F-4D97-AF65-F5344CB8AC3E}">
        <p14:creationId xmlns:p14="http://schemas.microsoft.com/office/powerpoint/2010/main" val="1774163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14" name="3D 模型 13">
                <a:extLst>
                  <a:ext uri="{FF2B5EF4-FFF2-40B4-BE49-F238E27FC236}">
                    <a16:creationId xmlns:a16="http://schemas.microsoft.com/office/drawing/2014/main" id="{1C43C8C9-D5BD-535D-1D00-15F350F8E8AB}"/>
                  </a:ext>
                </a:extLst>
              </p:cNvPr>
              <p:cNvGraphicFramePr>
                <a:graphicFrameLocks noChangeAspect="1"/>
              </p:cNvGraphicFramePr>
              <p:nvPr>
                <p:extLst>
                  <p:ext uri="{D42A27DB-BD31-4B8C-83A1-F6EECF244321}">
                    <p14:modId xmlns:p14="http://schemas.microsoft.com/office/powerpoint/2010/main" val="1671869015"/>
                  </p:ext>
                </p:extLst>
              </p:nvPr>
            </p:nvGraphicFramePr>
            <p:xfrm>
              <a:off x="3381373" y="1150961"/>
              <a:ext cx="5429254" cy="4702986"/>
            </p:xfrm>
            <a:graphic>
              <a:graphicData uri="http://schemas.microsoft.com/office/drawing/2017/model3d">
                <am3d:model3d r:embed="rId2">
                  <am3d:spPr>
                    <a:xfrm>
                      <a:off x="0" y="0"/>
                      <a:ext cx="5429254" cy="4702986"/>
                    </a:xfrm>
                    <a:prstGeom prst="rect">
                      <a:avLst/>
                    </a:prstGeom>
                  </am3d:spPr>
                  <am3d:camera>
                    <am3d:pos x="0" y="0" z="67632767"/>
                    <am3d:up dx="0" dy="36000000" dz="0"/>
                    <am3d:lookAt x="0" y="0" z="0"/>
                    <am3d:perspective fov="2700000"/>
                  </am3d:camera>
                  <am3d:trans>
                    <am3d:meterPerModelUnit n="4278" d="1000000"/>
                    <am3d:preTrans dx="1725" dy="-12440835" dz="-4910129"/>
                    <am3d:scale>
                      <am3d:sx n="1000000" d="1000000"/>
                      <am3d:sy n="1000000" d="1000000"/>
                      <am3d:sz n="1000000" d="1000000"/>
                    </am3d:scale>
                    <am3d:rot ay="16200000"/>
                    <am3d:postTrans dx="0" dy="0" dz="0"/>
                  </am3d:trans>
                  <am3d:raster rName="Office3DRenderer" rVer="16.0.8326">
                    <am3d:blip r:embed="rId3"/>
                  </am3d:raster>
                  <am3d:objViewport viewportSz="80429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模型 13">
                <a:extLst>
                  <a:ext uri="{FF2B5EF4-FFF2-40B4-BE49-F238E27FC236}">
                    <a16:creationId xmlns:a16="http://schemas.microsoft.com/office/drawing/2014/main" id="{1C43C8C9-D5BD-535D-1D00-15F350F8E8AB}"/>
                  </a:ext>
                </a:extLst>
              </p:cNvPr>
              <p:cNvPicPr>
                <a:picLocks noGrp="1" noRot="1" noChangeAspect="1" noMove="1" noResize="1" noEditPoints="1" noAdjustHandles="1" noChangeArrowheads="1" noChangeShapeType="1" noCrop="1"/>
              </p:cNvPicPr>
              <p:nvPr/>
            </p:nvPicPr>
            <p:blipFill>
              <a:blip r:embed="rId3"/>
              <a:stretch>
                <a:fillRect/>
              </a:stretch>
            </p:blipFill>
            <p:spPr>
              <a:xfrm>
                <a:off x="3381373" y="1150961"/>
                <a:ext cx="5429254" cy="4702986"/>
              </a:xfrm>
              <a:prstGeom prst="rect">
                <a:avLst/>
              </a:prstGeom>
            </p:spPr>
          </p:pic>
        </mc:Fallback>
      </mc:AlternateContent>
      <p:sp>
        <p:nvSpPr>
          <p:cNvPr id="17" name="投影片編號版面配置區 16">
            <a:extLst>
              <a:ext uri="{FF2B5EF4-FFF2-40B4-BE49-F238E27FC236}">
                <a16:creationId xmlns:a16="http://schemas.microsoft.com/office/drawing/2014/main" id="{93231A47-D42A-3EDF-2717-2F56E8D700DA}"/>
              </a:ext>
            </a:extLst>
          </p:cNvPr>
          <p:cNvSpPr>
            <a:spLocks noGrp="1"/>
          </p:cNvSpPr>
          <p:nvPr>
            <p:ph type="sldNum" sz="quarter" idx="12"/>
          </p:nvPr>
        </p:nvSpPr>
        <p:spPr/>
        <p:txBody>
          <a:bodyPr/>
          <a:lstStyle/>
          <a:p>
            <a:fld id="{E5C60907-9731-46B4-A33D-FDF5DC3BFF3C}" type="slidenum">
              <a:rPr lang="zh-TW" altLang="en-US" smtClean="0"/>
              <a:t>47</a:t>
            </a:fld>
            <a:endParaRPr lang="zh-TW" altLang="en-US"/>
          </a:p>
        </p:txBody>
      </p:sp>
    </p:spTree>
    <p:extLst>
      <p:ext uri="{BB962C8B-B14F-4D97-AF65-F5344CB8AC3E}">
        <p14:creationId xmlns:p14="http://schemas.microsoft.com/office/powerpoint/2010/main" val="448597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14"/>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14" name="3D 模型 13">
                <a:extLst>
                  <a:ext uri="{FF2B5EF4-FFF2-40B4-BE49-F238E27FC236}">
                    <a16:creationId xmlns:a16="http://schemas.microsoft.com/office/drawing/2014/main" id="{1C43C8C9-D5BD-535D-1D00-15F350F8E8AB}"/>
                  </a:ext>
                </a:extLst>
              </p:cNvPr>
              <p:cNvGraphicFramePr>
                <a:graphicFrameLocks noChangeAspect="1"/>
              </p:cNvGraphicFramePr>
              <p:nvPr>
                <p:extLst>
                  <p:ext uri="{D42A27DB-BD31-4B8C-83A1-F6EECF244321}">
                    <p14:modId xmlns:p14="http://schemas.microsoft.com/office/powerpoint/2010/main" val="406474746"/>
                  </p:ext>
                </p:extLst>
              </p:nvPr>
            </p:nvGraphicFramePr>
            <p:xfrm>
              <a:off x="2749834" y="842095"/>
              <a:ext cx="5301681" cy="5320717"/>
            </p:xfrm>
            <a:graphic>
              <a:graphicData uri="http://schemas.microsoft.com/office/drawing/2017/model3d">
                <am3d:model3d r:embed="rId2">
                  <am3d:spPr>
                    <a:xfrm>
                      <a:off x="0" y="0"/>
                      <a:ext cx="5301681" cy="5320717"/>
                    </a:xfrm>
                    <a:prstGeom prst="rect">
                      <a:avLst/>
                    </a:prstGeom>
                  </am3d:spPr>
                  <am3d:camera>
                    <am3d:pos x="0" y="0" z="67632767"/>
                    <am3d:up dx="0" dy="36000000" dz="0"/>
                    <am3d:lookAt x="0" y="0" z="0"/>
                    <am3d:perspective fov="2700000"/>
                  </am3d:camera>
                  <am3d:trans>
                    <am3d:meterPerModelUnit n="4278" d="1000000"/>
                    <am3d:preTrans dx="1725" dy="-12440835" dz="-4910129"/>
                    <am3d:scale>
                      <am3d:sx n="1000000" d="1000000"/>
                      <am3d:sy n="1000000" d="1000000"/>
                      <am3d:sz n="1000000" d="1000000"/>
                    </am3d:scale>
                    <am3d:rot ax="10393041" ay="3382621" az="10460648"/>
                    <am3d:postTrans dx="0" dy="0" dz="0"/>
                  </am3d:trans>
                  <am3d:raster rName="Office3DRenderer" rVer="16.0.8326">
                    <am3d:blip r:embed="rId3"/>
                  </am3d:raster>
                  <am3d:objViewport viewportSz="80429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模型 13">
                <a:extLst>
                  <a:ext uri="{FF2B5EF4-FFF2-40B4-BE49-F238E27FC236}">
                    <a16:creationId xmlns:a16="http://schemas.microsoft.com/office/drawing/2014/main" id="{1C43C8C9-D5BD-535D-1D00-15F350F8E8AB}"/>
                  </a:ext>
                </a:extLst>
              </p:cNvPr>
              <p:cNvPicPr>
                <a:picLocks noGrp="1" noRot="1" noChangeAspect="1" noMove="1" noResize="1" noEditPoints="1" noAdjustHandles="1" noChangeArrowheads="1" noChangeShapeType="1" noCrop="1"/>
              </p:cNvPicPr>
              <p:nvPr/>
            </p:nvPicPr>
            <p:blipFill>
              <a:blip r:embed="rId3"/>
              <a:stretch>
                <a:fillRect/>
              </a:stretch>
            </p:blipFill>
            <p:spPr>
              <a:xfrm>
                <a:off x="2749834" y="842095"/>
                <a:ext cx="5301681" cy="5320717"/>
              </a:xfrm>
              <a:prstGeom prst="rect">
                <a:avLst/>
              </a:prstGeom>
            </p:spPr>
          </p:pic>
        </mc:Fallback>
      </mc:AlternateContent>
      <p:pic>
        <p:nvPicPr>
          <p:cNvPr id="3" name="圖片 2" descr="一張含有 纜線, 工具 的圖片&#10;&#10;自動產生的描述">
            <a:extLst>
              <a:ext uri="{FF2B5EF4-FFF2-40B4-BE49-F238E27FC236}">
                <a16:creationId xmlns:a16="http://schemas.microsoft.com/office/drawing/2014/main" id="{DCF851C6-A90D-CA7E-507B-E7218CA82D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3841" y="3462298"/>
            <a:ext cx="1838325" cy="1838325"/>
          </a:xfrm>
          <a:prstGeom prst="rect">
            <a:avLst/>
          </a:prstGeom>
        </p:spPr>
      </p:pic>
      <p:pic>
        <p:nvPicPr>
          <p:cNvPr id="5" name="圖片 4" descr="一張含有 纜線 的圖片&#10;&#10;自動產生的描述">
            <a:extLst>
              <a:ext uri="{FF2B5EF4-FFF2-40B4-BE49-F238E27FC236}">
                <a16:creationId xmlns:a16="http://schemas.microsoft.com/office/drawing/2014/main" id="{3C68431F-CEA5-28E6-B79F-BEA51A4B3A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2923" y="973347"/>
            <a:ext cx="1443499" cy="1443499"/>
          </a:xfrm>
          <a:prstGeom prst="rect">
            <a:avLst/>
          </a:prstGeom>
        </p:spPr>
      </p:pic>
      <p:cxnSp>
        <p:nvCxnSpPr>
          <p:cNvPr id="7" name="直線接點 6">
            <a:extLst>
              <a:ext uri="{FF2B5EF4-FFF2-40B4-BE49-F238E27FC236}">
                <a16:creationId xmlns:a16="http://schemas.microsoft.com/office/drawing/2014/main" id="{453A88A2-F683-09D2-5AF8-58D9AA0CF0EE}"/>
              </a:ext>
            </a:extLst>
          </p:cNvPr>
          <p:cNvCxnSpPr>
            <a:cxnSpLocks/>
          </p:cNvCxnSpPr>
          <p:nvPr/>
        </p:nvCxnSpPr>
        <p:spPr>
          <a:xfrm flipH="1" flipV="1">
            <a:off x="6096000" y="1733550"/>
            <a:ext cx="2028619" cy="1823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線接點 9">
            <a:extLst>
              <a:ext uri="{FF2B5EF4-FFF2-40B4-BE49-F238E27FC236}">
                <a16:creationId xmlns:a16="http://schemas.microsoft.com/office/drawing/2014/main" id="{5843B5D7-BEE0-B55B-747E-A84B35072F6E}"/>
              </a:ext>
            </a:extLst>
          </p:cNvPr>
          <p:cNvCxnSpPr>
            <a:cxnSpLocks/>
          </p:cNvCxnSpPr>
          <p:nvPr/>
        </p:nvCxnSpPr>
        <p:spPr>
          <a:xfrm flipH="1">
            <a:off x="5791200" y="1915909"/>
            <a:ext cx="2333419" cy="684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線接點 15">
            <a:extLst>
              <a:ext uri="{FF2B5EF4-FFF2-40B4-BE49-F238E27FC236}">
                <a16:creationId xmlns:a16="http://schemas.microsoft.com/office/drawing/2014/main" id="{8376F401-9958-16F0-3F4D-286B41E4C5EE}"/>
              </a:ext>
            </a:extLst>
          </p:cNvPr>
          <p:cNvCxnSpPr>
            <a:cxnSpLocks/>
          </p:cNvCxnSpPr>
          <p:nvPr/>
        </p:nvCxnSpPr>
        <p:spPr>
          <a:xfrm flipH="1">
            <a:off x="7171123" y="1915909"/>
            <a:ext cx="953496" cy="87241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線接點 17">
            <a:extLst>
              <a:ext uri="{FF2B5EF4-FFF2-40B4-BE49-F238E27FC236}">
                <a16:creationId xmlns:a16="http://schemas.microsoft.com/office/drawing/2014/main" id="{A726E20B-20FB-47C7-207D-D7ADB8719883}"/>
              </a:ext>
            </a:extLst>
          </p:cNvPr>
          <p:cNvCxnSpPr>
            <a:cxnSpLocks/>
          </p:cNvCxnSpPr>
          <p:nvPr/>
        </p:nvCxnSpPr>
        <p:spPr>
          <a:xfrm flipH="1" flipV="1">
            <a:off x="6643503" y="4257892"/>
            <a:ext cx="1084266" cy="18821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線接點 19">
            <a:extLst>
              <a:ext uri="{FF2B5EF4-FFF2-40B4-BE49-F238E27FC236}">
                <a16:creationId xmlns:a16="http://schemas.microsoft.com/office/drawing/2014/main" id="{15DA8326-6E9D-B984-B441-D5B9FA0C2331}"/>
              </a:ext>
            </a:extLst>
          </p:cNvPr>
          <p:cNvCxnSpPr>
            <a:cxnSpLocks/>
          </p:cNvCxnSpPr>
          <p:nvPr/>
        </p:nvCxnSpPr>
        <p:spPr>
          <a:xfrm flipH="1">
            <a:off x="6643503" y="4446111"/>
            <a:ext cx="1084266" cy="540483"/>
          </a:xfrm>
          <a:prstGeom prst="line">
            <a:avLst/>
          </a:prstGeom>
        </p:spPr>
        <p:style>
          <a:lnRef idx="2">
            <a:schemeClr val="accent1"/>
          </a:lnRef>
          <a:fillRef idx="0">
            <a:schemeClr val="accent1"/>
          </a:fillRef>
          <a:effectRef idx="1">
            <a:schemeClr val="accent1"/>
          </a:effectRef>
          <a:fontRef idx="minor">
            <a:schemeClr val="tx1"/>
          </a:fontRef>
        </p:style>
      </p:cxnSp>
      <p:pic>
        <p:nvPicPr>
          <p:cNvPr id="24" name="圖片 23" descr="一張含有 電子元件, 電路元件, 電子工程, 電子產品 的圖片&#10;&#10;自動產生的描述">
            <a:extLst>
              <a:ext uri="{FF2B5EF4-FFF2-40B4-BE49-F238E27FC236}">
                <a16:creationId xmlns:a16="http://schemas.microsoft.com/office/drawing/2014/main" id="{16B1323D-87CA-6A3A-2316-55D1016E75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9150" y="2416846"/>
            <a:ext cx="1513843" cy="1513843"/>
          </a:xfrm>
          <a:prstGeom prst="rect">
            <a:avLst/>
          </a:prstGeom>
        </p:spPr>
      </p:pic>
      <p:sp>
        <p:nvSpPr>
          <p:cNvPr id="27" name="投影片編號版面配置區 26">
            <a:extLst>
              <a:ext uri="{FF2B5EF4-FFF2-40B4-BE49-F238E27FC236}">
                <a16:creationId xmlns:a16="http://schemas.microsoft.com/office/drawing/2014/main" id="{50744EE8-C893-AF67-FE6F-A70BA9F44427}"/>
              </a:ext>
            </a:extLst>
          </p:cNvPr>
          <p:cNvSpPr>
            <a:spLocks noGrp="1"/>
          </p:cNvSpPr>
          <p:nvPr>
            <p:ph type="sldNum" sz="quarter" idx="12"/>
          </p:nvPr>
        </p:nvSpPr>
        <p:spPr/>
        <p:txBody>
          <a:bodyPr/>
          <a:lstStyle/>
          <a:p>
            <a:fld id="{E5C60907-9731-46B4-A33D-FDF5DC3BFF3C}" type="slidenum">
              <a:rPr lang="zh-TW" altLang="en-US" smtClean="0"/>
              <a:t>48</a:t>
            </a:fld>
            <a:endParaRPr lang="zh-TW" altLang="en-US"/>
          </a:p>
        </p:txBody>
      </p:sp>
      <p:sp>
        <p:nvSpPr>
          <p:cNvPr id="2" name="文字方塊 1">
            <a:extLst>
              <a:ext uri="{FF2B5EF4-FFF2-40B4-BE49-F238E27FC236}">
                <a16:creationId xmlns:a16="http://schemas.microsoft.com/office/drawing/2014/main" id="{5A32CC8F-9354-B358-C42B-A85BFF1EE8A8}"/>
              </a:ext>
            </a:extLst>
          </p:cNvPr>
          <p:cNvSpPr txBox="1"/>
          <p:nvPr/>
        </p:nvSpPr>
        <p:spPr>
          <a:xfrm>
            <a:off x="8531603" y="2237294"/>
            <a:ext cx="595035"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SG90</a:t>
            </a:r>
          </a:p>
        </p:txBody>
      </p:sp>
      <p:sp>
        <p:nvSpPr>
          <p:cNvPr id="17" name="文字方塊 16">
            <a:extLst>
              <a:ext uri="{FF2B5EF4-FFF2-40B4-BE49-F238E27FC236}">
                <a16:creationId xmlns:a16="http://schemas.microsoft.com/office/drawing/2014/main" id="{0A7874FA-C359-8815-A2D2-8630211E2EA4}"/>
              </a:ext>
            </a:extLst>
          </p:cNvPr>
          <p:cNvSpPr txBox="1"/>
          <p:nvPr/>
        </p:nvSpPr>
        <p:spPr>
          <a:xfrm>
            <a:off x="8182789" y="4986594"/>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MG90S</a:t>
            </a:r>
          </a:p>
        </p:txBody>
      </p:sp>
      <p:sp>
        <p:nvSpPr>
          <p:cNvPr id="19" name="文字方塊 18">
            <a:extLst>
              <a:ext uri="{FF2B5EF4-FFF2-40B4-BE49-F238E27FC236}">
                <a16:creationId xmlns:a16="http://schemas.microsoft.com/office/drawing/2014/main" id="{A458BD49-AE7F-A090-D832-474DA3F939FC}"/>
              </a:ext>
            </a:extLst>
          </p:cNvPr>
          <p:cNvSpPr txBox="1"/>
          <p:nvPr/>
        </p:nvSpPr>
        <p:spPr>
          <a:xfrm>
            <a:off x="9777443" y="3659194"/>
            <a:ext cx="1826141" cy="338554"/>
          </a:xfrm>
          <a:prstGeom prst="rect">
            <a:avLst/>
          </a:prstGeom>
          <a:noFill/>
        </p:spPr>
        <p:txBody>
          <a:bodyPr wrap="none" rtlCol="0">
            <a:spAutoFit/>
          </a:bodyPr>
          <a:lstStyle/>
          <a:p>
            <a:r>
              <a:rPr lang="en-US" altLang="zh-TW" sz="1600">
                <a:solidFill>
                  <a:srgbClr val="000000"/>
                </a:solidFill>
                <a:latin typeface="標楷體" panose="03000509000000000000" pitchFamily="65" charset="-120"/>
                <a:ea typeface="標楷體" panose="03000509000000000000" pitchFamily="65" charset="-120"/>
              </a:rPr>
              <a:t> ESP32-S3-Devkit</a:t>
            </a:r>
            <a:endParaRPr lang="en-US" altLang="zh-TW" sz="1600" dirty="0">
              <a:solidFill>
                <a:srgbClr val="00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47950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7871008-ACF8-DB59-E61A-7C5BE2C73CB4}"/>
              </a:ext>
            </a:extLst>
          </p:cNvPr>
          <p:cNvSpPr txBox="1"/>
          <p:nvPr/>
        </p:nvSpPr>
        <p:spPr>
          <a:xfrm>
            <a:off x="1241465" y="1582059"/>
            <a:ext cx="10398086"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目標是讓機械臂能夠成功夾取特定物體，並放置於指定位置。這個過程涉及機械臂路徑的規劃和精確的抓取動作。</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為了實現這一目標，我們撰寫了一個簡易的路徑規劃程式，利用語言模型在填空方面的優勢，使其生成和編輯機械臂的運動指令。</a:t>
            </a:r>
          </a:p>
        </p:txBody>
      </p:sp>
      <p:pic>
        <p:nvPicPr>
          <p:cNvPr id="4" name="圖片 3">
            <a:extLst>
              <a:ext uri="{FF2B5EF4-FFF2-40B4-BE49-F238E27FC236}">
                <a16:creationId xmlns:a16="http://schemas.microsoft.com/office/drawing/2014/main" id="{8063FD2C-2C6A-AB03-951F-1F1F00D55FB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371469" y="3151719"/>
            <a:ext cx="5449060" cy="3277057"/>
          </a:xfrm>
          <a:prstGeom prst="rect">
            <a:avLst/>
          </a:prstGeom>
        </p:spPr>
      </p:pic>
      <p:sp>
        <p:nvSpPr>
          <p:cNvPr id="7" name="投影片編號版面配置區 6">
            <a:extLst>
              <a:ext uri="{FF2B5EF4-FFF2-40B4-BE49-F238E27FC236}">
                <a16:creationId xmlns:a16="http://schemas.microsoft.com/office/drawing/2014/main" id="{6F0ADA3C-5028-A58F-5FAB-507B64FC2B92}"/>
              </a:ext>
            </a:extLst>
          </p:cNvPr>
          <p:cNvSpPr>
            <a:spLocks noGrp="1"/>
          </p:cNvSpPr>
          <p:nvPr>
            <p:ph type="sldNum" sz="quarter" idx="12"/>
          </p:nvPr>
        </p:nvSpPr>
        <p:spPr/>
        <p:txBody>
          <a:bodyPr/>
          <a:lstStyle/>
          <a:p>
            <a:fld id="{E5C60907-9731-46B4-A33D-FDF5DC3BFF3C}" type="slidenum">
              <a:rPr lang="zh-TW" altLang="en-US" smtClean="0"/>
              <a:t>49</a:t>
            </a:fld>
            <a:endParaRPr lang="zh-TW" altLang="en-US" dirty="0"/>
          </a:p>
        </p:txBody>
      </p:sp>
      <p:sp>
        <p:nvSpPr>
          <p:cNvPr id="5" name="右大括弧 4">
            <a:extLst>
              <a:ext uri="{FF2B5EF4-FFF2-40B4-BE49-F238E27FC236}">
                <a16:creationId xmlns:a16="http://schemas.microsoft.com/office/drawing/2014/main" id="{3E932011-1B66-CE52-9C75-89400D53799F}"/>
              </a:ext>
            </a:extLst>
          </p:cNvPr>
          <p:cNvSpPr/>
          <p:nvPr/>
        </p:nvSpPr>
        <p:spPr>
          <a:xfrm>
            <a:off x="8305800" y="4311650"/>
            <a:ext cx="177799" cy="641350"/>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A879FBC9-38B0-F911-D020-99851E2AE51B}"/>
              </a:ext>
            </a:extLst>
          </p:cNvPr>
          <p:cNvSpPr txBox="1"/>
          <p:nvPr/>
        </p:nvSpPr>
        <p:spPr>
          <a:xfrm>
            <a:off x="8483599" y="4447659"/>
            <a:ext cx="3300904" cy="369332"/>
          </a:xfrm>
          <a:prstGeom prst="rect">
            <a:avLst/>
          </a:prstGeom>
          <a:solidFill>
            <a:schemeClr val="bg1"/>
          </a:solidFill>
          <a:effectLst>
            <a:softEdge rad="63500"/>
          </a:effectLst>
        </p:spPr>
        <p:txBody>
          <a:bodyPr wrap="none" rtlCol="0">
            <a:spAutoFit/>
          </a:bodyPr>
          <a:lstStyle/>
          <a:p>
            <a:r>
              <a:rPr lang="en-US" altLang="zh-TW" dirty="0">
                <a:latin typeface="標楷體" panose="03000509000000000000" pitchFamily="65" charset="-120"/>
                <a:ea typeface="標楷體" panose="03000509000000000000" pitchFamily="65" charset="-120"/>
              </a:rPr>
              <a:t>LLM</a:t>
            </a:r>
            <a:r>
              <a:rPr lang="zh-TW" altLang="en-US" dirty="0">
                <a:latin typeface="標楷體" panose="03000509000000000000" pitchFamily="65" charset="-120"/>
                <a:ea typeface="標楷體" panose="03000509000000000000" pitchFamily="65" charset="-120"/>
              </a:rPr>
              <a:t>填空部分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機械臂路徑規劃</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8" name="右大括弧 7">
            <a:extLst>
              <a:ext uri="{FF2B5EF4-FFF2-40B4-BE49-F238E27FC236}">
                <a16:creationId xmlns:a16="http://schemas.microsoft.com/office/drawing/2014/main" id="{B758E44B-652A-4731-43C2-797BDDAA0C64}"/>
              </a:ext>
            </a:extLst>
          </p:cNvPr>
          <p:cNvSpPr/>
          <p:nvPr/>
        </p:nvSpPr>
        <p:spPr>
          <a:xfrm>
            <a:off x="7315199" y="3429000"/>
            <a:ext cx="176567" cy="705678"/>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3ABADB7B-1D50-E565-2463-8541942A0D01}"/>
              </a:ext>
            </a:extLst>
          </p:cNvPr>
          <p:cNvSpPr txBox="1"/>
          <p:nvPr/>
        </p:nvSpPr>
        <p:spPr>
          <a:xfrm>
            <a:off x="7491766" y="3575507"/>
            <a:ext cx="2262158" cy="369332"/>
          </a:xfrm>
          <a:prstGeom prst="rect">
            <a:avLst/>
          </a:prstGeom>
          <a:solidFill>
            <a:schemeClr val="bg1"/>
          </a:solidFill>
          <a:effectLst>
            <a:softEdge rad="63500"/>
          </a:effectLst>
        </p:spPr>
        <p:txBody>
          <a:bodyPr wrap="none" rtlCol="0">
            <a:spAutoFit/>
          </a:bodyPr>
          <a:lstStyle/>
          <a:p>
            <a:r>
              <a:rPr lang="zh-TW" altLang="en-US" dirty="0">
                <a:latin typeface="標楷體" panose="03000509000000000000" pitchFamily="65" charset="-120"/>
                <a:ea typeface="標楷體" panose="03000509000000000000" pitchFamily="65" charset="-120"/>
              </a:rPr>
              <a:t>運動學模擬環境程式</a:t>
            </a:r>
          </a:p>
        </p:txBody>
      </p:sp>
      <p:sp>
        <p:nvSpPr>
          <p:cNvPr id="11" name="文字方塊 10">
            <a:extLst>
              <a:ext uri="{FF2B5EF4-FFF2-40B4-BE49-F238E27FC236}">
                <a16:creationId xmlns:a16="http://schemas.microsoft.com/office/drawing/2014/main" id="{B11A9475-03D6-48FA-A0D6-86D3D4D3B98A}"/>
              </a:ext>
            </a:extLst>
          </p:cNvPr>
          <p:cNvSpPr txBox="1"/>
          <p:nvPr/>
        </p:nvSpPr>
        <p:spPr>
          <a:xfrm>
            <a:off x="6327539" y="5493510"/>
            <a:ext cx="2492990" cy="369332"/>
          </a:xfrm>
          <a:prstGeom prst="rect">
            <a:avLst/>
          </a:prstGeom>
          <a:solidFill>
            <a:schemeClr val="bg1"/>
          </a:solidFill>
          <a:effectLst>
            <a:softEdge rad="63500"/>
          </a:effectLst>
        </p:spPr>
        <p:txBody>
          <a:bodyPr wrap="none" rtlCol="0">
            <a:spAutoFit/>
          </a:bodyPr>
          <a:lstStyle/>
          <a:p>
            <a:r>
              <a:rPr lang="zh-TW" altLang="en-US" dirty="0">
                <a:latin typeface="標楷體" panose="03000509000000000000" pitchFamily="65" charset="-120"/>
                <a:ea typeface="標楷體" panose="03000509000000000000" pitchFamily="65" charset="-120"/>
              </a:rPr>
              <a:t>讓機械臂回到初始位置</a:t>
            </a:r>
          </a:p>
        </p:txBody>
      </p:sp>
      <p:sp>
        <p:nvSpPr>
          <p:cNvPr id="13" name="右大括弧 12">
            <a:extLst>
              <a:ext uri="{FF2B5EF4-FFF2-40B4-BE49-F238E27FC236}">
                <a16:creationId xmlns:a16="http://schemas.microsoft.com/office/drawing/2014/main" id="{87498D3D-0F01-18E6-7812-E93AE238BCF1}"/>
              </a:ext>
            </a:extLst>
          </p:cNvPr>
          <p:cNvSpPr/>
          <p:nvPr/>
        </p:nvSpPr>
        <p:spPr>
          <a:xfrm>
            <a:off x="6019137" y="5209994"/>
            <a:ext cx="254661" cy="936364"/>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5603725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目前許多研究集中於微調大型語言模型本身，以提升其在各個任務中的準確度與效能。</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本研究看到了大型語言模型在自動程式碼生成 </a:t>
            </a:r>
            <a:r>
              <a:rPr lang="en-US" altLang="zh-TW" sz="2400" dirty="0">
                <a:latin typeface="標楷體" panose="03000509000000000000" pitchFamily="65" charset="-120"/>
                <a:ea typeface="標楷體" panose="03000509000000000000" pitchFamily="65" charset="-120"/>
              </a:rPr>
              <a:t>(Code </a:t>
            </a:r>
            <a:r>
              <a:rPr lang="en-US" altLang="zh-TW" sz="2400" dirty="0" err="1">
                <a:latin typeface="標楷體" panose="03000509000000000000" pitchFamily="65" charset="-120"/>
                <a:ea typeface="標楷體" panose="03000509000000000000" pitchFamily="65" charset="-120"/>
              </a:rPr>
              <a:t>Generation</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領域的可能性，希望以此為出發點，讓使用者說出的自然語言指令透過語言模型轉換為程式碼，進而去控制其他硬體設備，使得使用者能夠以更加直觀和自然的方式與機器進行互動。</a:t>
            </a:r>
          </a:p>
        </p:txBody>
      </p:sp>
      <p:sp>
        <p:nvSpPr>
          <p:cNvPr id="5" name="投影片編號版面配置區 4">
            <a:extLst>
              <a:ext uri="{FF2B5EF4-FFF2-40B4-BE49-F238E27FC236}">
                <a16:creationId xmlns:a16="http://schemas.microsoft.com/office/drawing/2014/main" id="{1AC422ED-DD4A-1E88-E3CC-953D1F62E586}"/>
              </a:ext>
            </a:extLst>
          </p:cNvPr>
          <p:cNvSpPr>
            <a:spLocks noGrp="1"/>
          </p:cNvSpPr>
          <p:nvPr>
            <p:ph type="sldNum" sz="quarter" idx="12"/>
          </p:nvPr>
        </p:nvSpPr>
        <p:spPr/>
        <p:txBody>
          <a:bodyPr/>
          <a:lstStyle/>
          <a:p>
            <a:fld id="{E5C60907-9731-46B4-A33D-FDF5DC3BFF3C}" type="slidenum">
              <a:rPr lang="zh-TW" altLang="en-US" smtClean="0"/>
              <a:t>5</a:t>
            </a:fld>
            <a:endParaRPr lang="zh-TW" altLang="en-US"/>
          </a:p>
        </p:txBody>
      </p:sp>
    </p:spTree>
    <p:extLst>
      <p:ext uri="{BB962C8B-B14F-4D97-AF65-F5344CB8AC3E}">
        <p14:creationId xmlns:p14="http://schemas.microsoft.com/office/powerpoint/2010/main" val="16883710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sp>
        <p:nvSpPr>
          <p:cNvPr id="2" name="文字方塊 1">
            <a:extLst>
              <a:ext uri="{FF2B5EF4-FFF2-40B4-BE49-F238E27FC236}">
                <a16:creationId xmlns:a16="http://schemas.microsoft.com/office/drawing/2014/main" id="{432987CA-9101-0FCB-FFAA-8A6F4B876F5A}"/>
              </a:ext>
            </a:extLst>
          </p:cNvPr>
          <p:cNvSpPr txBox="1"/>
          <p:nvPr/>
        </p:nvSpPr>
        <p:spPr>
          <a:xfrm>
            <a:off x="1241465" y="1582059"/>
            <a:ext cx="5454610"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catch the ball to the top of the tower.</a:t>
            </a:r>
            <a:endParaRPr lang="zh-TW" altLang="en-US" sz="2400"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EBC8106-78A7-21C9-AA54-C7BAED3DF16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33176" y="1150961"/>
            <a:ext cx="4339650" cy="5183470"/>
          </a:xfrm>
          <a:prstGeom prst="rect">
            <a:avLst/>
          </a:prstGeom>
          <a:ln>
            <a:solidFill>
              <a:schemeClr val="accent2">
                <a:lumMod val="50000"/>
              </a:schemeClr>
            </a:solidFill>
          </a:ln>
        </p:spPr>
      </p:pic>
      <p:pic>
        <p:nvPicPr>
          <p:cNvPr id="5" name="圖片 4">
            <a:extLst>
              <a:ext uri="{FF2B5EF4-FFF2-40B4-BE49-F238E27FC236}">
                <a16:creationId xmlns:a16="http://schemas.microsoft.com/office/drawing/2014/main" id="{83823F64-10BD-EF67-E38B-D1A8D286FA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33177" y="8285082"/>
            <a:ext cx="4339649" cy="4973983"/>
          </a:xfrm>
          <a:prstGeom prst="rect">
            <a:avLst/>
          </a:prstGeom>
          <a:ln>
            <a:solidFill>
              <a:schemeClr val="accent2">
                <a:lumMod val="50000"/>
              </a:schemeClr>
            </a:solidFill>
          </a:ln>
        </p:spPr>
      </p:pic>
      <p:sp>
        <p:nvSpPr>
          <p:cNvPr id="7" name="投影片編號版面配置區 6">
            <a:extLst>
              <a:ext uri="{FF2B5EF4-FFF2-40B4-BE49-F238E27FC236}">
                <a16:creationId xmlns:a16="http://schemas.microsoft.com/office/drawing/2014/main" id="{91E18C07-8AD7-062E-0949-43D4E85BC3A2}"/>
              </a:ext>
            </a:extLst>
          </p:cNvPr>
          <p:cNvSpPr>
            <a:spLocks noGrp="1"/>
          </p:cNvSpPr>
          <p:nvPr>
            <p:ph type="sldNum" sz="quarter" idx="12"/>
          </p:nvPr>
        </p:nvSpPr>
        <p:spPr/>
        <p:txBody>
          <a:bodyPr/>
          <a:lstStyle/>
          <a:p>
            <a:fld id="{E5C60907-9731-46B4-A33D-FDF5DC3BFF3C}" type="slidenum">
              <a:rPr lang="zh-TW" altLang="en-US" smtClean="0"/>
              <a:t>50</a:t>
            </a:fld>
            <a:endParaRPr lang="zh-TW" altLang="en-US"/>
          </a:p>
        </p:txBody>
      </p:sp>
      <p:grpSp>
        <p:nvGrpSpPr>
          <p:cNvPr id="14" name="群組 13">
            <a:extLst>
              <a:ext uri="{FF2B5EF4-FFF2-40B4-BE49-F238E27FC236}">
                <a16:creationId xmlns:a16="http://schemas.microsoft.com/office/drawing/2014/main" id="{493D0599-1A6A-A9A6-4158-636652B8CB44}"/>
              </a:ext>
            </a:extLst>
          </p:cNvPr>
          <p:cNvGrpSpPr/>
          <p:nvPr/>
        </p:nvGrpSpPr>
        <p:grpSpPr>
          <a:xfrm>
            <a:off x="1448545" y="3323049"/>
            <a:ext cx="5174892" cy="2172782"/>
            <a:chOff x="1448545" y="3323049"/>
            <a:chExt cx="5174892" cy="2172782"/>
          </a:xfrm>
        </p:grpSpPr>
        <p:pic>
          <p:nvPicPr>
            <p:cNvPr id="3" name="圖片 2">
              <a:extLst>
                <a:ext uri="{FF2B5EF4-FFF2-40B4-BE49-F238E27FC236}">
                  <a16:creationId xmlns:a16="http://schemas.microsoft.com/office/drawing/2014/main" id="{B1DC8997-EF09-46D1-A387-CDA9593D893B}"/>
                </a:ext>
              </a:extLst>
            </p:cNvPr>
            <p:cNvPicPr>
              <a:picLocks noChangeAspect="1"/>
            </p:cNvPicPr>
            <p:nvPr/>
          </p:nvPicPr>
          <p:blipFill>
            <a:blip r:embed="rId4"/>
            <a:stretch>
              <a:fillRect/>
            </a:stretch>
          </p:blipFill>
          <p:spPr>
            <a:xfrm>
              <a:off x="1448545" y="3323049"/>
              <a:ext cx="4381980" cy="2172782"/>
            </a:xfrm>
            <a:prstGeom prst="rect">
              <a:avLst/>
            </a:prstGeom>
          </p:spPr>
        </p:pic>
        <p:sp>
          <p:nvSpPr>
            <p:cNvPr id="6" name="矩形 5">
              <a:extLst>
                <a:ext uri="{FF2B5EF4-FFF2-40B4-BE49-F238E27FC236}">
                  <a16:creationId xmlns:a16="http://schemas.microsoft.com/office/drawing/2014/main" id="{DECC22D6-1C5D-F754-6957-64BADE6BE7FA}"/>
                </a:ext>
              </a:extLst>
            </p:cNvPr>
            <p:cNvSpPr/>
            <p:nvPr/>
          </p:nvSpPr>
          <p:spPr>
            <a:xfrm>
              <a:off x="2751151" y="3832529"/>
              <a:ext cx="2798859" cy="246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48EA9C7E-33E5-70DC-3F36-983250EDE4DE}"/>
                </a:ext>
              </a:extLst>
            </p:cNvPr>
            <p:cNvCxnSpPr>
              <a:cxnSpLocks/>
            </p:cNvCxnSpPr>
            <p:nvPr/>
          </p:nvCxnSpPr>
          <p:spPr>
            <a:xfrm flipH="1">
              <a:off x="3926175" y="3661199"/>
              <a:ext cx="2697262" cy="29059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11" name="右大括弧 10">
            <a:extLst>
              <a:ext uri="{FF2B5EF4-FFF2-40B4-BE49-F238E27FC236}">
                <a16:creationId xmlns:a16="http://schemas.microsoft.com/office/drawing/2014/main" id="{44FC0879-29B9-D7AD-2450-40C4FC15B4FD}"/>
              </a:ext>
            </a:extLst>
          </p:cNvPr>
          <p:cNvSpPr/>
          <p:nvPr/>
        </p:nvSpPr>
        <p:spPr>
          <a:xfrm>
            <a:off x="10785435" y="1767787"/>
            <a:ext cx="222291" cy="2574014"/>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99AF087A-ACA0-7D4E-D414-B00A508B7EC1}"/>
              </a:ext>
            </a:extLst>
          </p:cNvPr>
          <p:cNvSpPr txBox="1"/>
          <p:nvPr/>
        </p:nvSpPr>
        <p:spPr>
          <a:xfrm>
            <a:off x="11093129" y="2900905"/>
            <a:ext cx="1082348" cy="307777"/>
          </a:xfrm>
          <a:prstGeom prst="rect">
            <a:avLst/>
          </a:prstGeom>
          <a:solidFill>
            <a:schemeClr val="bg1"/>
          </a:solidFill>
          <a:effectLst>
            <a:softEdge rad="63500"/>
          </a:effectLst>
        </p:spPr>
        <p:txBody>
          <a:bodyPr wrap="none" rtlCol="0">
            <a:spAutoFit/>
          </a:bodyPr>
          <a:lstStyle/>
          <a:p>
            <a:r>
              <a:rPr lang="zh-TW" altLang="en-US" sz="1400" dirty="0">
                <a:latin typeface="標楷體" panose="03000509000000000000" pitchFamily="65" charset="-120"/>
                <a:ea typeface="標楷體" panose="03000509000000000000" pitchFamily="65" charset="-120"/>
              </a:rPr>
              <a:t>程式碼部分</a:t>
            </a:r>
          </a:p>
        </p:txBody>
      </p:sp>
      <p:sp>
        <p:nvSpPr>
          <p:cNvPr id="15" name="右大括弧 14">
            <a:extLst>
              <a:ext uri="{FF2B5EF4-FFF2-40B4-BE49-F238E27FC236}">
                <a16:creationId xmlns:a16="http://schemas.microsoft.com/office/drawing/2014/main" id="{BADF1EF7-0821-AA51-86EC-AEB5F4AD6FDB}"/>
              </a:ext>
            </a:extLst>
          </p:cNvPr>
          <p:cNvSpPr/>
          <p:nvPr/>
        </p:nvSpPr>
        <p:spPr>
          <a:xfrm>
            <a:off x="11095179" y="4958626"/>
            <a:ext cx="155294" cy="1065201"/>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4B4D34AE-E6CE-7CFE-D21B-0BA72BF9D3CD}"/>
              </a:ext>
            </a:extLst>
          </p:cNvPr>
          <p:cNvSpPr txBox="1"/>
          <p:nvPr/>
        </p:nvSpPr>
        <p:spPr>
          <a:xfrm>
            <a:off x="11222746" y="5337337"/>
            <a:ext cx="902811" cy="307777"/>
          </a:xfrm>
          <a:prstGeom prst="rect">
            <a:avLst/>
          </a:prstGeom>
          <a:solidFill>
            <a:schemeClr val="bg1"/>
          </a:solidFill>
          <a:effectLst>
            <a:softEdge rad="63500"/>
          </a:effectLst>
        </p:spPr>
        <p:txBody>
          <a:bodyPr wrap="none" rtlCol="0">
            <a:spAutoFit/>
          </a:bodyPr>
          <a:lstStyle/>
          <a:p>
            <a:r>
              <a:rPr lang="zh-TW" altLang="en-US" sz="1400" dirty="0">
                <a:latin typeface="標楷體" panose="03000509000000000000" pitchFamily="65" charset="-120"/>
                <a:ea typeface="標楷體" panose="03000509000000000000" pitchFamily="65" charset="-120"/>
              </a:rPr>
              <a:t>指令要求</a:t>
            </a:r>
          </a:p>
        </p:txBody>
      </p:sp>
    </p:spTree>
    <p:extLst>
      <p:ext uri="{BB962C8B-B14F-4D97-AF65-F5344CB8AC3E}">
        <p14:creationId xmlns:p14="http://schemas.microsoft.com/office/powerpoint/2010/main" val="7300340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AEBC8106-78A7-21C9-AA54-C7BAED3DF16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33176" y="-5983160"/>
            <a:ext cx="4339650" cy="5183470"/>
          </a:xfrm>
          <a:prstGeom prst="rect">
            <a:avLst/>
          </a:prstGeom>
          <a:ln>
            <a:solidFill>
              <a:schemeClr val="accent2">
                <a:lumMod val="50000"/>
              </a:schemeClr>
            </a:solidFill>
          </a:ln>
        </p:spPr>
      </p:pic>
      <p:pic>
        <p:nvPicPr>
          <p:cNvPr id="5" name="圖片 4">
            <a:extLst>
              <a:ext uri="{FF2B5EF4-FFF2-40B4-BE49-F238E27FC236}">
                <a16:creationId xmlns:a16="http://schemas.microsoft.com/office/drawing/2014/main" id="{83823F64-10BD-EF67-E38B-D1A8D286FA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33177" y="1150961"/>
            <a:ext cx="4339649" cy="4973983"/>
          </a:xfrm>
          <a:prstGeom prst="rect">
            <a:avLst/>
          </a:prstGeom>
          <a:ln>
            <a:solidFill>
              <a:schemeClr val="accent2">
                <a:lumMod val="50000"/>
              </a:schemeClr>
            </a:solidFill>
          </a:ln>
        </p:spPr>
      </p:pic>
      <p:sp>
        <p:nvSpPr>
          <p:cNvPr id="3" name="文字方塊 2">
            <a:extLst>
              <a:ext uri="{FF2B5EF4-FFF2-40B4-BE49-F238E27FC236}">
                <a16:creationId xmlns:a16="http://schemas.microsoft.com/office/drawing/2014/main" id="{70D15352-1101-9BA5-813D-EC69F7A9B37B}"/>
              </a:ext>
            </a:extLst>
          </p:cNvPr>
          <p:cNvSpPr txBox="1"/>
          <p:nvPr/>
        </p:nvSpPr>
        <p:spPr>
          <a:xfrm>
            <a:off x="1241465" y="1582059"/>
            <a:ext cx="5454610"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catch the ball to the top of the tower.</a:t>
            </a:r>
            <a:endParaRPr lang="zh-TW" altLang="en-US" sz="2400" dirty="0">
              <a:latin typeface="標楷體" panose="03000509000000000000" pitchFamily="65" charset="-120"/>
              <a:ea typeface="標楷體" panose="03000509000000000000" pitchFamily="65" charset="-120"/>
            </a:endParaRPr>
          </a:p>
        </p:txBody>
      </p:sp>
      <p:sp>
        <p:nvSpPr>
          <p:cNvPr id="8" name="投影片編號版面配置區 7">
            <a:extLst>
              <a:ext uri="{FF2B5EF4-FFF2-40B4-BE49-F238E27FC236}">
                <a16:creationId xmlns:a16="http://schemas.microsoft.com/office/drawing/2014/main" id="{A3EA811D-6903-A21B-AB75-2D3AD127B9E3}"/>
              </a:ext>
            </a:extLst>
          </p:cNvPr>
          <p:cNvSpPr>
            <a:spLocks noGrp="1"/>
          </p:cNvSpPr>
          <p:nvPr>
            <p:ph type="sldNum" sz="quarter" idx="12"/>
          </p:nvPr>
        </p:nvSpPr>
        <p:spPr/>
        <p:txBody>
          <a:bodyPr/>
          <a:lstStyle/>
          <a:p>
            <a:fld id="{E5C60907-9731-46B4-A33D-FDF5DC3BFF3C}" type="slidenum">
              <a:rPr lang="zh-TW" altLang="en-US" smtClean="0"/>
              <a:t>51</a:t>
            </a:fld>
            <a:endParaRPr lang="zh-TW" altLang="en-US"/>
          </a:p>
        </p:txBody>
      </p:sp>
      <p:sp>
        <p:nvSpPr>
          <p:cNvPr id="2" name="右大括弧 1">
            <a:extLst>
              <a:ext uri="{FF2B5EF4-FFF2-40B4-BE49-F238E27FC236}">
                <a16:creationId xmlns:a16="http://schemas.microsoft.com/office/drawing/2014/main" id="{8AFA6664-8611-9042-4A26-21C3AB298874}"/>
              </a:ext>
            </a:extLst>
          </p:cNvPr>
          <p:cNvSpPr/>
          <p:nvPr/>
        </p:nvSpPr>
        <p:spPr>
          <a:xfrm>
            <a:off x="9909136" y="2927349"/>
            <a:ext cx="98464" cy="1225551"/>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2B92E8AC-2C6E-F8BF-FAC5-48C2AAA34BE6}"/>
              </a:ext>
            </a:extLst>
          </p:cNvPr>
          <p:cNvSpPr txBox="1"/>
          <p:nvPr/>
        </p:nvSpPr>
        <p:spPr>
          <a:xfrm>
            <a:off x="10077129" y="3386235"/>
            <a:ext cx="1390971" cy="307777"/>
          </a:xfrm>
          <a:prstGeom prst="rect">
            <a:avLst/>
          </a:prstGeom>
          <a:solidFill>
            <a:schemeClr val="bg1"/>
          </a:solidFill>
          <a:effectLst>
            <a:softEdge rad="63500"/>
          </a:effectLst>
        </p:spPr>
        <p:txBody>
          <a:bodyPr wrap="square" rtlCol="0">
            <a:spAutoFit/>
          </a:bodyPr>
          <a:lstStyle/>
          <a:p>
            <a:r>
              <a:rPr lang="en-US" altLang="zh-TW" sz="1400" dirty="0">
                <a:latin typeface="標楷體" panose="03000509000000000000" pitchFamily="65" charset="-120"/>
                <a:ea typeface="標楷體" panose="03000509000000000000" pitchFamily="65" charset="-120"/>
              </a:rPr>
              <a:t>LLM</a:t>
            </a:r>
            <a:r>
              <a:rPr lang="zh-TW" altLang="en-US" sz="1400" dirty="0">
                <a:latin typeface="標楷體" panose="03000509000000000000" pitchFamily="65" charset="-120"/>
                <a:ea typeface="標楷體" panose="03000509000000000000" pitchFamily="65" charset="-120"/>
              </a:rPr>
              <a:t>補全部分</a:t>
            </a:r>
          </a:p>
        </p:txBody>
      </p:sp>
    </p:spTree>
    <p:extLst>
      <p:ext uri="{BB962C8B-B14F-4D97-AF65-F5344CB8AC3E}">
        <p14:creationId xmlns:p14="http://schemas.microsoft.com/office/powerpoint/2010/main" val="27077893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pic>
        <p:nvPicPr>
          <p:cNvPr id="3" name="圖片 2" descr="一張含有 玩具, 室內 的圖片&#10;&#10;自動產生的描述">
            <a:extLst>
              <a:ext uri="{FF2B5EF4-FFF2-40B4-BE49-F238E27FC236}">
                <a16:creationId xmlns:a16="http://schemas.microsoft.com/office/drawing/2014/main" id="{E77A4039-4055-BF6D-A16B-9BE631998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9575" y="1752599"/>
            <a:ext cx="3552825" cy="3552825"/>
          </a:xfrm>
          <a:prstGeom prst="rect">
            <a:avLst/>
          </a:prstGeom>
        </p:spPr>
      </p:pic>
      <p:sp>
        <p:nvSpPr>
          <p:cNvPr id="4" name="文字方塊 3">
            <a:extLst>
              <a:ext uri="{FF2B5EF4-FFF2-40B4-BE49-F238E27FC236}">
                <a16:creationId xmlns:a16="http://schemas.microsoft.com/office/drawing/2014/main" id="{05156293-ECA8-38B4-ABDE-B66CFB120DB5}"/>
              </a:ext>
            </a:extLst>
          </p:cNvPr>
          <p:cNvSpPr txBox="1"/>
          <p:nvPr/>
        </p:nvSpPr>
        <p:spPr>
          <a:xfrm>
            <a:off x="1241464" y="1582059"/>
            <a:ext cx="6340435"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效果相當不錯，並且隨著語言模型技術的發展，路徑規劃的準確率也有顯著的提升。</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需要將整個程式碼放入語言模型的輸入中以生成控制程式碼，這種方式過於繁瑣。</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需要提供大量的前置條件，使用不便。</a:t>
            </a:r>
          </a:p>
        </p:txBody>
      </p:sp>
      <p:sp>
        <p:nvSpPr>
          <p:cNvPr id="9" name="投影片編號版面配置區 8">
            <a:extLst>
              <a:ext uri="{FF2B5EF4-FFF2-40B4-BE49-F238E27FC236}">
                <a16:creationId xmlns:a16="http://schemas.microsoft.com/office/drawing/2014/main" id="{3A82E2AC-77CB-10A8-303A-F35B778F8B79}"/>
              </a:ext>
            </a:extLst>
          </p:cNvPr>
          <p:cNvSpPr>
            <a:spLocks noGrp="1"/>
          </p:cNvSpPr>
          <p:nvPr>
            <p:ph type="sldNum" sz="quarter" idx="12"/>
          </p:nvPr>
        </p:nvSpPr>
        <p:spPr/>
        <p:txBody>
          <a:bodyPr/>
          <a:lstStyle/>
          <a:p>
            <a:fld id="{E5C60907-9731-46B4-A33D-FDF5DC3BFF3C}" type="slidenum">
              <a:rPr lang="zh-TW" altLang="en-US" smtClean="0"/>
              <a:t>52</a:t>
            </a:fld>
            <a:endParaRPr lang="zh-TW" altLang="en-US"/>
          </a:p>
        </p:txBody>
      </p:sp>
      <p:pic>
        <p:nvPicPr>
          <p:cNvPr id="5" name="圖片 4">
            <a:extLst>
              <a:ext uri="{FF2B5EF4-FFF2-40B4-BE49-F238E27FC236}">
                <a16:creationId xmlns:a16="http://schemas.microsoft.com/office/drawing/2014/main" id="{DC0768A5-62CD-F997-BE09-CE807A6C629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86064" y="4690813"/>
            <a:ext cx="5200266" cy="1440000"/>
          </a:xfrm>
          <a:prstGeom prst="rect">
            <a:avLst/>
          </a:prstGeom>
        </p:spPr>
      </p:pic>
    </p:spTree>
    <p:extLst>
      <p:ext uri="{BB962C8B-B14F-4D97-AF65-F5344CB8AC3E}">
        <p14:creationId xmlns:p14="http://schemas.microsoft.com/office/powerpoint/2010/main" val="683832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4" name="文字方塊 3">
            <a:extLst>
              <a:ext uri="{FF2B5EF4-FFF2-40B4-BE49-F238E27FC236}">
                <a16:creationId xmlns:a16="http://schemas.microsoft.com/office/drawing/2014/main" id="{05156293-ECA8-38B4-ABDE-B66CFB120DB5}"/>
              </a:ext>
            </a:extLst>
          </p:cNvPr>
          <p:cNvSpPr txBox="1"/>
          <p:nvPr/>
        </p:nvSpPr>
        <p:spPr>
          <a:xfrm>
            <a:off x="1241464" y="1582059"/>
            <a:ext cx="6340435"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效果相當不錯，並且隨著語言模型技術的發展，路徑規劃的準確率也有顯著的提升。</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需要將整個程式碼放入語言模型的輸入中以生成控制程式碼，這種方式過於繁瑣。</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需要提供大量的前置條件，使用不便。</a:t>
            </a:r>
          </a:p>
        </p:txBody>
      </p:sp>
      <p:sp>
        <p:nvSpPr>
          <p:cNvPr id="9" name="投影片編號版面配置區 8">
            <a:extLst>
              <a:ext uri="{FF2B5EF4-FFF2-40B4-BE49-F238E27FC236}">
                <a16:creationId xmlns:a16="http://schemas.microsoft.com/office/drawing/2014/main" id="{3A82E2AC-77CB-10A8-303A-F35B778F8B79}"/>
              </a:ext>
            </a:extLst>
          </p:cNvPr>
          <p:cNvSpPr>
            <a:spLocks noGrp="1"/>
          </p:cNvSpPr>
          <p:nvPr>
            <p:ph type="sldNum" sz="quarter" idx="12"/>
          </p:nvPr>
        </p:nvSpPr>
        <p:spPr/>
        <p:txBody>
          <a:bodyPr/>
          <a:lstStyle/>
          <a:p>
            <a:fld id="{E5C60907-9731-46B4-A33D-FDF5DC3BFF3C}" type="slidenum">
              <a:rPr lang="zh-TW" altLang="en-US" smtClean="0"/>
              <a:t>53</a:t>
            </a:fld>
            <a:endParaRPr lang="zh-TW" altLang="en-US"/>
          </a:p>
        </p:txBody>
      </p:sp>
      <p:pic>
        <p:nvPicPr>
          <p:cNvPr id="5" name="圖片 4" descr="一張含有 纜線, 室內, 工具, 人員 的圖片&#10;&#10;自動產生的描述">
            <a:extLst>
              <a:ext uri="{FF2B5EF4-FFF2-40B4-BE49-F238E27FC236}">
                <a16:creationId xmlns:a16="http://schemas.microsoft.com/office/drawing/2014/main" id="{3012BB69-838A-B722-DFC4-046DBD9C9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500" y="1629000"/>
            <a:ext cx="3600000" cy="3600000"/>
          </a:xfrm>
          <a:prstGeom prst="rect">
            <a:avLst/>
          </a:prstGeom>
        </p:spPr>
      </p:pic>
      <p:pic>
        <p:nvPicPr>
          <p:cNvPr id="7" name="圖片 6">
            <a:extLst>
              <a:ext uri="{FF2B5EF4-FFF2-40B4-BE49-F238E27FC236}">
                <a16:creationId xmlns:a16="http://schemas.microsoft.com/office/drawing/2014/main" id="{6AA31197-3D94-62ED-6506-C371FE0D4F2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86064" y="4690813"/>
            <a:ext cx="5200266" cy="1440000"/>
          </a:xfrm>
          <a:prstGeom prst="rect">
            <a:avLst/>
          </a:prstGeom>
        </p:spPr>
      </p:pic>
    </p:spTree>
    <p:extLst>
      <p:ext uri="{BB962C8B-B14F-4D97-AF65-F5344CB8AC3E}">
        <p14:creationId xmlns:p14="http://schemas.microsoft.com/office/powerpoint/2010/main" val="11970763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實驗一：機械臂的基本控制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實驗三：機械臂在自動運輸車上的應用</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837FF591-B4E0-89F1-3C6C-FA5EF4B62F17}"/>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A084F2B1-C4F5-462A-B863-AC5B2D946FBB}"/>
              </a:ext>
            </a:extLst>
          </p:cNvPr>
          <p:cNvSpPr>
            <a:spLocks noGrp="1"/>
          </p:cNvSpPr>
          <p:nvPr>
            <p:ph type="sldNum" sz="quarter" idx="12"/>
          </p:nvPr>
        </p:nvSpPr>
        <p:spPr/>
        <p:txBody>
          <a:bodyPr/>
          <a:lstStyle/>
          <a:p>
            <a:fld id="{E5C60907-9731-46B4-A33D-FDF5DC3BFF3C}" type="slidenum">
              <a:rPr lang="zh-TW" altLang="en-US" smtClean="0"/>
              <a:t>54</a:t>
            </a:fld>
            <a:endParaRPr lang="zh-TW" altLang="en-US"/>
          </a:p>
        </p:txBody>
      </p:sp>
    </p:spTree>
    <p:extLst>
      <p:ext uri="{BB962C8B-B14F-4D97-AF65-F5344CB8AC3E}">
        <p14:creationId xmlns:p14="http://schemas.microsoft.com/office/powerpoint/2010/main" val="718540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252F57FA-A568-D1CC-94D4-33B71DE2515A}"/>
                  </a:ext>
                </a:extLst>
              </p:cNvPr>
              <p:cNvGraphicFramePr>
                <a:graphicFrameLocks noChangeAspect="1"/>
              </p:cNvGraphicFramePr>
              <p:nvPr>
                <p:extLst>
                  <p:ext uri="{D42A27DB-BD31-4B8C-83A1-F6EECF244321}">
                    <p14:modId xmlns:p14="http://schemas.microsoft.com/office/powerpoint/2010/main" val="336080202"/>
                  </p:ext>
                </p:extLst>
              </p:nvPr>
            </p:nvGraphicFramePr>
            <p:xfrm>
              <a:off x="2924786" y="844553"/>
              <a:ext cx="5690245" cy="4544177"/>
            </p:xfrm>
            <a:graphic>
              <a:graphicData uri="http://schemas.microsoft.com/office/drawing/2017/model3d">
                <am3d:model3d r:embed="rId2">
                  <am3d:spPr>
                    <a:xfrm>
                      <a:off x="0" y="0"/>
                      <a:ext cx="5690245" cy="4544177"/>
                    </a:xfrm>
                    <a:prstGeom prst="rect">
                      <a:avLst/>
                    </a:prstGeom>
                  </am3d:spPr>
                  <am3d:camera>
                    <am3d:pos x="0" y="0" z="66741921"/>
                    <am3d:up dx="0" dy="36000000" dz="0"/>
                    <am3d:lookAt x="0" y="0" z="0"/>
                    <am3d:perspective fov="2700000"/>
                  </am3d:camera>
                  <am3d:trans>
                    <am3d:meterPerModelUnit n="6273" d="1000000"/>
                    <am3d:preTrans dx="33894" dy="-12477746" dz="-11569249"/>
                    <am3d:scale>
                      <am3d:sx n="1000000" d="1000000"/>
                      <am3d:sy n="1000000" d="1000000"/>
                      <am3d:sz n="1000000" d="1000000"/>
                    </am3d:scale>
                    <am3d:rot ay="16200000"/>
                    <am3d:postTrans dx="0" dy="0" dz="0"/>
                  </am3d:trans>
                  <am3d:raster rName="Office3DRenderer" rVer="16.0.8326">
                    <am3d:blip r:embed="rId3"/>
                  </am3d:raster>
                  <am3d:objViewport viewportSz="73649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252F57FA-A568-D1CC-94D4-33B71DE2515A}"/>
                  </a:ext>
                </a:extLst>
              </p:cNvPr>
              <p:cNvPicPr>
                <a:picLocks noGrp="1" noRot="1" noChangeAspect="1" noMove="1" noResize="1" noEditPoints="1" noAdjustHandles="1" noChangeArrowheads="1" noChangeShapeType="1" noCrop="1"/>
              </p:cNvPicPr>
              <p:nvPr/>
            </p:nvPicPr>
            <p:blipFill>
              <a:blip r:embed="rId3"/>
              <a:stretch>
                <a:fillRect/>
              </a:stretch>
            </p:blipFill>
            <p:spPr>
              <a:xfrm>
                <a:off x="2924786" y="844553"/>
                <a:ext cx="5690245" cy="4544177"/>
              </a:xfrm>
              <a:prstGeom prst="rect">
                <a:avLst/>
              </a:prstGeom>
            </p:spPr>
          </p:pic>
        </mc:Fallback>
      </mc:AlternateContent>
      <p:sp>
        <p:nvSpPr>
          <p:cNvPr id="5" name="投影片編號版面配置區 4">
            <a:extLst>
              <a:ext uri="{FF2B5EF4-FFF2-40B4-BE49-F238E27FC236}">
                <a16:creationId xmlns:a16="http://schemas.microsoft.com/office/drawing/2014/main" id="{465B884E-55D9-0F25-BBE0-52D818EC30A6}"/>
              </a:ext>
            </a:extLst>
          </p:cNvPr>
          <p:cNvSpPr>
            <a:spLocks noGrp="1"/>
          </p:cNvSpPr>
          <p:nvPr>
            <p:ph type="sldNum" sz="quarter" idx="12"/>
          </p:nvPr>
        </p:nvSpPr>
        <p:spPr/>
        <p:txBody>
          <a:bodyPr/>
          <a:lstStyle/>
          <a:p>
            <a:fld id="{E5C60907-9731-46B4-A33D-FDF5DC3BFF3C}" type="slidenum">
              <a:rPr lang="zh-TW" altLang="en-US" smtClean="0"/>
              <a:t>55</a:t>
            </a:fld>
            <a:endParaRPr lang="zh-TW" altLang="en-US"/>
          </a:p>
        </p:txBody>
      </p:sp>
    </p:spTree>
    <p:extLst>
      <p:ext uri="{BB962C8B-B14F-4D97-AF65-F5344CB8AC3E}">
        <p14:creationId xmlns:p14="http://schemas.microsoft.com/office/powerpoint/2010/main" val="18254802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252F57FA-A568-D1CC-94D4-33B71DE2515A}"/>
                  </a:ext>
                </a:extLst>
              </p:cNvPr>
              <p:cNvGraphicFramePr>
                <a:graphicFrameLocks noChangeAspect="1"/>
              </p:cNvGraphicFramePr>
              <p:nvPr>
                <p:extLst>
                  <p:ext uri="{D42A27DB-BD31-4B8C-83A1-F6EECF244321}">
                    <p14:modId xmlns:p14="http://schemas.microsoft.com/office/powerpoint/2010/main" val="4204583468"/>
                  </p:ext>
                </p:extLst>
              </p:nvPr>
            </p:nvGraphicFramePr>
            <p:xfrm>
              <a:off x="2124609" y="33632"/>
              <a:ext cx="5537998" cy="6166018"/>
            </p:xfrm>
            <a:graphic>
              <a:graphicData uri="http://schemas.microsoft.com/office/drawing/2017/model3d">
                <am3d:model3d r:embed="rId2">
                  <am3d:spPr>
                    <a:xfrm>
                      <a:off x="0" y="0"/>
                      <a:ext cx="5537998" cy="6166018"/>
                    </a:xfrm>
                    <a:prstGeom prst="rect">
                      <a:avLst/>
                    </a:prstGeom>
                  </am3d:spPr>
                  <am3d:camera>
                    <am3d:pos x="0" y="0" z="66741921"/>
                    <am3d:up dx="0" dy="36000000" dz="0"/>
                    <am3d:lookAt x="0" y="0" z="0"/>
                    <am3d:perspective fov="2700000"/>
                  </am3d:camera>
                  <am3d:trans>
                    <am3d:meterPerModelUnit n="6273" d="1000000"/>
                    <am3d:preTrans dx="33894" dy="-12477746" dz="-11569249"/>
                    <am3d:scale>
                      <am3d:sx n="1000000" d="1000000"/>
                      <am3d:sy n="1000000" d="1000000"/>
                      <am3d:sz n="1000000" d="1000000"/>
                    </am3d:scale>
                    <am3d:rot ax="9884734" ay="3014563" az="10089546"/>
                    <am3d:postTrans dx="0" dy="0" dz="0"/>
                  </am3d:trans>
                  <am3d:raster rName="Office3DRenderer" rVer="16.0.8326">
                    <am3d:blip r:embed="rId3"/>
                  </am3d:raster>
                  <am3d:objViewport viewportSz="73649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252F57FA-A568-D1CC-94D4-33B71DE2515A}"/>
                  </a:ext>
                </a:extLst>
              </p:cNvPr>
              <p:cNvPicPr>
                <a:picLocks noGrp="1" noRot="1" noChangeAspect="1" noMove="1" noResize="1" noEditPoints="1" noAdjustHandles="1" noChangeArrowheads="1" noChangeShapeType="1" noCrop="1"/>
              </p:cNvPicPr>
              <p:nvPr/>
            </p:nvPicPr>
            <p:blipFill>
              <a:blip r:embed="rId3"/>
              <a:stretch>
                <a:fillRect/>
              </a:stretch>
            </p:blipFill>
            <p:spPr>
              <a:xfrm>
                <a:off x="2124609" y="33632"/>
                <a:ext cx="5537998" cy="6166018"/>
              </a:xfrm>
              <a:prstGeom prst="rect">
                <a:avLst/>
              </a:prstGeom>
            </p:spPr>
          </p:pic>
        </mc:Fallback>
      </mc:AlternateContent>
      <p:pic>
        <p:nvPicPr>
          <p:cNvPr id="3" name="圖片 2" descr="一張含有 纜線, 工具 的圖片&#10;&#10;自動產生的描述">
            <a:extLst>
              <a:ext uri="{FF2B5EF4-FFF2-40B4-BE49-F238E27FC236}">
                <a16:creationId xmlns:a16="http://schemas.microsoft.com/office/drawing/2014/main" id="{8EE4F085-28B8-973C-ADBA-861A6186C0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3841" y="3462298"/>
            <a:ext cx="1838325" cy="1838325"/>
          </a:xfrm>
          <a:prstGeom prst="rect">
            <a:avLst/>
          </a:prstGeom>
        </p:spPr>
      </p:pic>
      <p:pic>
        <p:nvPicPr>
          <p:cNvPr id="4" name="圖片 3" descr="一張含有 纜線 的圖片&#10;&#10;自動產生的描述">
            <a:extLst>
              <a:ext uri="{FF2B5EF4-FFF2-40B4-BE49-F238E27FC236}">
                <a16:creationId xmlns:a16="http://schemas.microsoft.com/office/drawing/2014/main" id="{3A9F602B-7FDF-305A-A5B9-CF0F312E0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9343" y="1729788"/>
            <a:ext cx="1443499" cy="1443499"/>
          </a:xfrm>
          <a:prstGeom prst="rect">
            <a:avLst/>
          </a:prstGeom>
        </p:spPr>
      </p:pic>
      <p:cxnSp>
        <p:nvCxnSpPr>
          <p:cNvPr id="5" name="直線接點 4">
            <a:extLst>
              <a:ext uri="{FF2B5EF4-FFF2-40B4-BE49-F238E27FC236}">
                <a16:creationId xmlns:a16="http://schemas.microsoft.com/office/drawing/2014/main" id="{A7246D8C-E592-95F9-84BC-5ABEA2E1CEB5}"/>
              </a:ext>
            </a:extLst>
          </p:cNvPr>
          <p:cNvCxnSpPr>
            <a:cxnSpLocks/>
            <a:stCxn id="4" idx="1"/>
          </p:cNvCxnSpPr>
          <p:nvPr/>
        </p:nvCxnSpPr>
        <p:spPr>
          <a:xfrm flipH="1" flipV="1">
            <a:off x="5853134" y="2213593"/>
            <a:ext cx="1326209" cy="237945"/>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直線接點 5">
            <a:extLst>
              <a:ext uri="{FF2B5EF4-FFF2-40B4-BE49-F238E27FC236}">
                <a16:creationId xmlns:a16="http://schemas.microsoft.com/office/drawing/2014/main" id="{9A14D7E1-7CA8-6F22-EC75-66521398C9C2}"/>
              </a:ext>
            </a:extLst>
          </p:cNvPr>
          <p:cNvCxnSpPr>
            <a:cxnSpLocks/>
            <a:stCxn id="3" idx="1"/>
          </p:cNvCxnSpPr>
          <p:nvPr/>
        </p:nvCxnSpPr>
        <p:spPr>
          <a:xfrm flipH="1" flipV="1">
            <a:off x="6313336" y="4218211"/>
            <a:ext cx="1290505" cy="163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直線接點 6">
            <a:extLst>
              <a:ext uri="{FF2B5EF4-FFF2-40B4-BE49-F238E27FC236}">
                <a16:creationId xmlns:a16="http://schemas.microsoft.com/office/drawing/2014/main" id="{CADB6768-D560-E5AE-175E-692A15F3CEDF}"/>
              </a:ext>
            </a:extLst>
          </p:cNvPr>
          <p:cNvCxnSpPr>
            <a:cxnSpLocks/>
            <a:stCxn id="3" idx="1"/>
          </p:cNvCxnSpPr>
          <p:nvPr/>
        </p:nvCxnSpPr>
        <p:spPr>
          <a:xfrm flipH="1" flipV="1">
            <a:off x="6164693" y="3350565"/>
            <a:ext cx="1439148" cy="1030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線接點 8">
            <a:extLst>
              <a:ext uri="{FF2B5EF4-FFF2-40B4-BE49-F238E27FC236}">
                <a16:creationId xmlns:a16="http://schemas.microsoft.com/office/drawing/2014/main" id="{FFAC8A9A-2B97-6291-3C5A-5416ACA31F01}"/>
              </a:ext>
            </a:extLst>
          </p:cNvPr>
          <p:cNvCxnSpPr>
            <a:cxnSpLocks/>
            <a:stCxn id="4" idx="1"/>
          </p:cNvCxnSpPr>
          <p:nvPr/>
        </p:nvCxnSpPr>
        <p:spPr>
          <a:xfrm flipH="1" flipV="1">
            <a:off x="4614884" y="2195885"/>
            <a:ext cx="2564459" cy="2556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線接點 13">
            <a:extLst>
              <a:ext uri="{FF2B5EF4-FFF2-40B4-BE49-F238E27FC236}">
                <a16:creationId xmlns:a16="http://schemas.microsoft.com/office/drawing/2014/main" id="{018C3C19-1EB2-D3CE-9BDE-DB524034311B}"/>
              </a:ext>
            </a:extLst>
          </p:cNvPr>
          <p:cNvCxnSpPr>
            <a:cxnSpLocks/>
            <a:stCxn id="4" idx="1"/>
          </p:cNvCxnSpPr>
          <p:nvPr/>
        </p:nvCxnSpPr>
        <p:spPr>
          <a:xfrm flipH="1">
            <a:off x="4674258" y="2451538"/>
            <a:ext cx="2505085" cy="855465"/>
          </a:xfrm>
          <a:prstGeom prst="line">
            <a:avLst/>
          </a:prstGeom>
        </p:spPr>
        <p:style>
          <a:lnRef idx="2">
            <a:schemeClr val="accent1"/>
          </a:lnRef>
          <a:fillRef idx="0">
            <a:schemeClr val="accent1"/>
          </a:fillRef>
          <a:effectRef idx="1">
            <a:schemeClr val="accent1"/>
          </a:effectRef>
          <a:fontRef idx="minor">
            <a:schemeClr val="tx1"/>
          </a:fontRef>
        </p:style>
      </p:cxnSp>
      <p:pic>
        <p:nvPicPr>
          <p:cNvPr id="18" name="圖片 17" descr="一張含有 電子產品, 電子元件, 電路元件, 電子工程 的圖片&#10;&#10;自動產生的描述">
            <a:extLst>
              <a:ext uri="{FF2B5EF4-FFF2-40B4-BE49-F238E27FC236}">
                <a16:creationId xmlns:a16="http://schemas.microsoft.com/office/drawing/2014/main" id="{A74CCDAF-5208-D362-B168-392ABBB12B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3458" y="2343582"/>
            <a:ext cx="1743075" cy="1743075"/>
          </a:xfrm>
          <a:prstGeom prst="rect">
            <a:avLst/>
          </a:prstGeom>
        </p:spPr>
      </p:pic>
      <p:sp>
        <p:nvSpPr>
          <p:cNvPr id="21" name="投影片編號版面配置區 20">
            <a:extLst>
              <a:ext uri="{FF2B5EF4-FFF2-40B4-BE49-F238E27FC236}">
                <a16:creationId xmlns:a16="http://schemas.microsoft.com/office/drawing/2014/main" id="{260C6B55-7239-8FE1-4E45-FD604CF3F49A}"/>
              </a:ext>
            </a:extLst>
          </p:cNvPr>
          <p:cNvSpPr>
            <a:spLocks noGrp="1"/>
          </p:cNvSpPr>
          <p:nvPr>
            <p:ph type="sldNum" sz="quarter" idx="12"/>
          </p:nvPr>
        </p:nvSpPr>
        <p:spPr/>
        <p:txBody>
          <a:bodyPr/>
          <a:lstStyle/>
          <a:p>
            <a:fld id="{E5C60907-9731-46B4-A33D-FDF5DC3BFF3C}" type="slidenum">
              <a:rPr lang="zh-TW" altLang="en-US" smtClean="0"/>
              <a:t>56</a:t>
            </a:fld>
            <a:endParaRPr lang="zh-TW" altLang="en-US"/>
          </a:p>
        </p:txBody>
      </p:sp>
      <p:sp>
        <p:nvSpPr>
          <p:cNvPr id="8" name="文字方塊 7">
            <a:extLst>
              <a:ext uri="{FF2B5EF4-FFF2-40B4-BE49-F238E27FC236}">
                <a16:creationId xmlns:a16="http://schemas.microsoft.com/office/drawing/2014/main" id="{51460CD6-D1FD-D455-6525-C96E288D420A}"/>
              </a:ext>
            </a:extLst>
          </p:cNvPr>
          <p:cNvSpPr txBox="1"/>
          <p:nvPr/>
        </p:nvSpPr>
        <p:spPr>
          <a:xfrm>
            <a:off x="7622058" y="2928670"/>
            <a:ext cx="595035"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SG90</a:t>
            </a:r>
          </a:p>
        </p:txBody>
      </p:sp>
      <p:sp>
        <p:nvSpPr>
          <p:cNvPr id="10" name="文字方塊 9">
            <a:extLst>
              <a:ext uri="{FF2B5EF4-FFF2-40B4-BE49-F238E27FC236}">
                <a16:creationId xmlns:a16="http://schemas.microsoft.com/office/drawing/2014/main" id="{E798F88F-06BD-1C4B-024E-3528748B26A5}"/>
              </a:ext>
            </a:extLst>
          </p:cNvPr>
          <p:cNvSpPr txBox="1"/>
          <p:nvPr/>
        </p:nvSpPr>
        <p:spPr>
          <a:xfrm>
            <a:off x="8159493" y="5007295"/>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MG90S</a:t>
            </a:r>
          </a:p>
        </p:txBody>
      </p:sp>
      <p:sp>
        <p:nvSpPr>
          <p:cNvPr id="22" name="文字方塊 21">
            <a:extLst>
              <a:ext uri="{FF2B5EF4-FFF2-40B4-BE49-F238E27FC236}">
                <a16:creationId xmlns:a16="http://schemas.microsoft.com/office/drawing/2014/main" id="{29655A4C-B543-6D0D-9999-090F90B9209F}"/>
              </a:ext>
            </a:extLst>
          </p:cNvPr>
          <p:cNvSpPr txBox="1"/>
          <p:nvPr/>
        </p:nvSpPr>
        <p:spPr>
          <a:xfrm>
            <a:off x="9486820" y="3866013"/>
            <a:ext cx="1928733"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ESP32 Doit-Devkit</a:t>
            </a:r>
          </a:p>
        </p:txBody>
      </p:sp>
    </p:spTree>
    <p:extLst>
      <p:ext uri="{BB962C8B-B14F-4D97-AF65-F5344CB8AC3E}">
        <p14:creationId xmlns:p14="http://schemas.microsoft.com/office/powerpoint/2010/main" val="40712569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C05F593F-6BE2-9124-F100-0D2E13686021}"/>
              </a:ext>
            </a:extLst>
          </p:cNvPr>
          <p:cNvSpPr txBox="1"/>
          <p:nvPr/>
        </p:nvSpPr>
        <p:spPr>
          <a:xfrm>
            <a:off x="1241465" y="1582059"/>
            <a:ext cx="10398086"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簡化了路徑規劃，使大型語言模型在平面座標內進行規劃。</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目標讓機械臂能夠在紙上或畫布上繪製出預定的圖案。</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將動作指令簡化為以下函式：</a:t>
            </a:r>
            <a:endParaRPr lang="en-US" altLang="zh-TW" sz="2400" dirty="0">
              <a:latin typeface="標楷體" panose="03000509000000000000" pitchFamily="65" charset="-120"/>
              <a:ea typeface="標楷體" panose="03000509000000000000" pitchFamily="65" charset="-120"/>
            </a:endParaRPr>
          </a:p>
          <a:p>
            <a:pPr marL="914400" lvl="1" indent="-4572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draw(from, to):</a:t>
            </a:r>
            <a:r>
              <a:rPr lang="zh-TW" altLang="en-US" sz="2400" dirty="0">
                <a:latin typeface="標楷體" panose="03000509000000000000" pitchFamily="65" charset="-120"/>
                <a:ea typeface="標楷體" panose="03000509000000000000" pitchFamily="65" charset="-120"/>
              </a:rPr>
              <a:t>由變數</a:t>
            </a:r>
            <a:r>
              <a:rPr lang="en-US" altLang="zh-TW" sz="2400" dirty="0">
                <a:latin typeface="標楷體" panose="03000509000000000000" pitchFamily="65" charset="-120"/>
                <a:ea typeface="標楷體" panose="03000509000000000000" pitchFamily="65" charset="-120"/>
              </a:rPr>
              <a:t>from</a:t>
            </a:r>
            <a:r>
              <a:rPr lang="zh-TW" altLang="en-US" sz="2400" dirty="0">
                <a:latin typeface="標楷體" panose="03000509000000000000" pitchFamily="65" charset="-120"/>
                <a:ea typeface="標楷體" panose="03000509000000000000" pitchFamily="65" charset="-120"/>
              </a:rPr>
              <a:t>提供的座標，畫至變數</a:t>
            </a:r>
            <a:r>
              <a:rPr lang="en-US" altLang="zh-TW" sz="2400" dirty="0">
                <a:latin typeface="標楷體" panose="03000509000000000000" pitchFamily="65" charset="-120"/>
                <a:ea typeface="標楷體" panose="03000509000000000000" pitchFamily="65" charset="-120"/>
              </a:rPr>
              <a:t>to</a:t>
            </a:r>
            <a:r>
              <a:rPr lang="zh-TW" altLang="en-US" sz="2400" dirty="0">
                <a:latin typeface="標楷體" panose="03000509000000000000" pitchFamily="65" charset="-120"/>
                <a:ea typeface="標楷體" panose="03000509000000000000" pitchFamily="65" charset="-120"/>
              </a:rPr>
              <a:t>提供的座標。</a:t>
            </a:r>
          </a:p>
        </p:txBody>
      </p:sp>
      <p:sp>
        <p:nvSpPr>
          <p:cNvPr id="5" name="投影片編號版面配置區 4">
            <a:extLst>
              <a:ext uri="{FF2B5EF4-FFF2-40B4-BE49-F238E27FC236}">
                <a16:creationId xmlns:a16="http://schemas.microsoft.com/office/drawing/2014/main" id="{10E70486-B45A-6C8A-FDC2-BC58CE208102}"/>
              </a:ext>
            </a:extLst>
          </p:cNvPr>
          <p:cNvSpPr>
            <a:spLocks noGrp="1"/>
          </p:cNvSpPr>
          <p:nvPr>
            <p:ph type="sldNum" sz="quarter" idx="12"/>
          </p:nvPr>
        </p:nvSpPr>
        <p:spPr/>
        <p:txBody>
          <a:bodyPr/>
          <a:lstStyle/>
          <a:p>
            <a:fld id="{E5C60907-9731-46B4-A33D-FDF5DC3BFF3C}" type="slidenum">
              <a:rPr lang="zh-TW" altLang="en-US" smtClean="0"/>
              <a:t>57</a:t>
            </a:fld>
            <a:endParaRPr lang="zh-TW" altLang="en-US"/>
          </a:p>
        </p:txBody>
      </p:sp>
    </p:spTree>
    <p:extLst>
      <p:ext uri="{BB962C8B-B14F-4D97-AF65-F5344CB8AC3E}">
        <p14:creationId xmlns:p14="http://schemas.microsoft.com/office/powerpoint/2010/main" val="339436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sp>
        <p:nvSpPr>
          <p:cNvPr id="2" name="文字方塊 1">
            <a:extLst>
              <a:ext uri="{FF2B5EF4-FFF2-40B4-BE49-F238E27FC236}">
                <a16:creationId xmlns:a16="http://schemas.microsoft.com/office/drawing/2014/main" id="{12693A1C-EAC1-1FF3-A0B4-855DBA2C3FA7}"/>
              </a:ext>
            </a:extLst>
          </p:cNvPr>
          <p:cNvSpPr txBox="1"/>
          <p:nvPr/>
        </p:nvSpPr>
        <p:spPr>
          <a:xfrm>
            <a:off x="1241465" y="1582059"/>
            <a:ext cx="5083135"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Draw a star.</a:t>
            </a:r>
            <a:endParaRPr lang="zh-TW" altLang="en-US" sz="2400"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359ADAA6-869F-AC37-A35E-CF49CA794AC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24600" y="1582059"/>
            <a:ext cx="5496692" cy="3839111"/>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34F5C44D-F259-3844-F86E-5AC94218AB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324600" y="8324719"/>
            <a:ext cx="3129162" cy="2051223"/>
          </a:xfrm>
          <a:prstGeom prst="rect">
            <a:avLst/>
          </a:prstGeom>
          <a:ln>
            <a:solidFill>
              <a:schemeClr val="accent2">
                <a:lumMod val="50000"/>
              </a:schemeClr>
            </a:solidFill>
          </a:ln>
        </p:spPr>
      </p:pic>
      <p:sp>
        <p:nvSpPr>
          <p:cNvPr id="9" name="投影片編號版面配置區 8">
            <a:extLst>
              <a:ext uri="{FF2B5EF4-FFF2-40B4-BE49-F238E27FC236}">
                <a16:creationId xmlns:a16="http://schemas.microsoft.com/office/drawing/2014/main" id="{9555E861-5F62-83F2-D06C-2853572AC620}"/>
              </a:ext>
            </a:extLst>
          </p:cNvPr>
          <p:cNvSpPr>
            <a:spLocks noGrp="1"/>
          </p:cNvSpPr>
          <p:nvPr>
            <p:ph type="sldNum" sz="quarter" idx="12"/>
          </p:nvPr>
        </p:nvSpPr>
        <p:spPr/>
        <p:txBody>
          <a:bodyPr/>
          <a:lstStyle/>
          <a:p>
            <a:fld id="{E5C60907-9731-46B4-A33D-FDF5DC3BFF3C}" type="slidenum">
              <a:rPr lang="zh-TW" altLang="en-US" smtClean="0"/>
              <a:t>58</a:t>
            </a:fld>
            <a:endParaRPr lang="zh-TW" altLang="en-US"/>
          </a:p>
        </p:txBody>
      </p:sp>
      <p:grpSp>
        <p:nvGrpSpPr>
          <p:cNvPr id="3" name="群組 2">
            <a:extLst>
              <a:ext uri="{FF2B5EF4-FFF2-40B4-BE49-F238E27FC236}">
                <a16:creationId xmlns:a16="http://schemas.microsoft.com/office/drawing/2014/main" id="{443F1210-B96E-0457-E453-3181C8DF9C7D}"/>
              </a:ext>
            </a:extLst>
          </p:cNvPr>
          <p:cNvGrpSpPr/>
          <p:nvPr/>
        </p:nvGrpSpPr>
        <p:grpSpPr>
          <a:xfrm>
            <a:off x="1448545" y="3323049"/>
            <a:ext cx="4876055" cy="2172782"/>
            <a:chOff x="1448545" y="3323049"/>
            <a:chExt cx="4876055" cy="2172782"/>
          </a:xfrm>
        </p:grpSpPr>
        <p:pic>
          <p:nvPicPr>
            <p:cNvPr id="5" name="圖片 4">
              <a:extLst>
                <a:ext uri="{FF2B5EF4-FFF2-40B4-BE49-F238E27FC236}">
                  <a16:creationId xmlns:a16="http://schemas.microsoft.com/office/drawing/2014/main" id="{E06646D2-A8B5-96B9-E281-97DF6B8501E3}"/>
                </a:ext>
              </a:extLst>
            </p:cNvPr>
            <p:cNvPicPr>
              <a:picLocks noChangeAspect="1"/>
            </p:cNvPicPr>
            <p:nvPr/>
          </p:nvPicPr>
          <p:blipFill>
            <a:blip r:embed="rId4"/>
            <a:stretch>
              <a:fillRect/>
            </a:stretch>
          </p:blipFill>
          <p:spPr>
            <a:xfrm>
              <a:off x="1448545" y="3323049"/>
              <a:ext cx="4381980" cy="2172782"/>
            </a:xfrm>
            <a:prstGeom prst="rect">
              <a:avLst/>
            </a:prstGeom>
          </p:spPr>
        </p:pic>
        <p:sp>
          <p:nvSpPr>
            <p:cNvPr id="7" name="矩形 6">
              <a:extLst>
                <a:ext uri="{FF2B5EF4-FFF2-40B4-BE49-F238E27FC236}">
                  <a16:creationId xmlns:a16="http://schemas.microsoft.com/office/drawing/2014/main" id="{D8C8B629-3004-6FD6-4019-47B4E1F9ADF8}"/>
                </a:ext>
              </a:extLst>
            </p:cNvPr>
            <p:cNvSpPr/>
            <p:nvPr/>
          </p:nvSpPr>
          <p:spPr>
            <a:xfrm>
              <a:off x="2751151" y="3832529"/>
              <a:ext cx="2798859" cy="246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a:extLst>
                <a:ext uri="{FF2B5EF4-FFF2-40B4-BE49-F238E27FC236}">
                  <a16:creationId xmlns:a16="http://schemas.microsoft.com/office/drawing/2014/main" id="{1923655D-09FF-C9EA-35EA-56F794C782C6}"/>
                </a:ext>
              </a:extLst>
            </p:cNvPr>
            <p:cNvCxnSpPr>
              <a:cxnSpLocks/>
            </p:cNvCxnSpPr>
            <p:nvPr/>
          </p:nvCxnSpPr>
          <p:spPr>
            <a:xfrm flipH="1">
              <a:off x="3926175" y="3832529"/>
              <a:ext cx="2398425" cy="11926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24182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359ADAA6-869F-AC37-A35E-CF49CA794AC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24600" y="-4094841"/>
            <a:ext cx="5496692" cy="3839111"/>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34F5C44D-F259-3844-F86E-5AC94218AB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324600" y="2647819"/>
            <a:ext cx="3129162" cy="2051223"/>
          </a:xfrm>
          <a:prstGeom prst="rect">
            <a:avLst/>
          </a:prstGeom>
          <a:ln>
            <a:solidFill>
              <a:schemeClr val="accent2">
                <a:lumMod val="50000"/>
              </a:schemeClr>
            </a:solidFill>
          </a:ln>
        </p:spPr>
      </p:pic>
      <p:sp>
        <p:nvSpPr>
          <p:cNvPr id="3" name="文字方塊 2">
            <a:extLst>
              <a:ext uri="{FF2B5EF4-FFF2-40B4-BE49-F238E27FC236}">
                <a16:creationId xmlns:a16="http://schemas.microsoft.com/office/drawing/2014/main" id="{F2F9B7CD-300E-5C65-F127-8F8ADCD9D385}"/>
              </a:ext>
            </a:extLst>
          </p:cNvPr>
          <p:cNvSpPr txBox="1"/>
          <p:nvPr/>
        </p:nvSpPr>
        <p:spPr>
          <a:xfrm>
            <a:off x="1241465" y="1582059"/>
            <a:ext cx="5083135"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Draw a star.</a:t>
            </a:r>
            <a:endParaRPr lang="zh-TW" altLang="en-US" sz="2400" dirty="0">
              <a:latin typeface="標楷體" panose="03000509000000000000" pitchFamily="65" charset="-120"/>
              <a:ea typeface="標楷體" panose="03000509000000000000" pitchFamily="65" charset="-120"/>
            </a:endParaRPr>
          </a:p>
        </p:txBody>
      </p:sp>
      <p:sp>
        <p:nvSpPr>
          <p:cNvPr id="8" name="投影片編號版面配置區 7">
            <a:extLst>
              <a:ext uri="{FF2B5EF4-FFF2-40B4-BE49-F238E27FC236}">
                <a16:creationId xmlns:a16="http://schemas.microsoft.com/office/drawing/2014/main" id="{176D0120-E681-0CE2-E4DA-159B1E9C29FD}"/>
              </a:ext>
            </a:extLst>
          </p:cNvPr>
          <p:cNvSpPr>
            <a:spLocks noGrp="1"/>
          </p:cNvSpPr>
          <p:nvPr>
            <p:ph type="sldNum" sz="quarter" idx="12"/>
          </p:nvPr>
        </p:nvSpPr>
        <p:spPr/>
        <p:txBody>
          <a:bodyPr/>
          <a:lstStyle/>
          <a:p>
            <a:fld id="{E5C60907-9731-46B4-A33D-FDF5DC3BFF3C}" type="slidenum">
              <a:rPr lang="zh-TW" altLang="en-US" smtClean="0"/>
              <a:t>59</a:t>
            </a:fld>
            <a:endParaRPr lang="zh-TW" altLang="en-US"/>
          </a:p>
        </p:txBody>
      </p:sp>
    </p:spTree>
    <p:extLst>
      <p:ext uri="{BB962C8B-B14F-4D97-AF65-F5344CB8AC3E}">
        <p14:creationId xmlns:p14="http://schemas.microsoft.com/office/powerpoint/2010/main" val="10618095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研究目的</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A38B2C26-1505-5AB2-E117-F1E68E875EE8}"/>
              </a:ext>
            </a:extLst>
          </p:cNvPr>
          <p:cNvSpPr txBox="1"/>
          <p:nvPr/>
        </p:nvSpPr>
        <p:spPr>
          <a:xfrm>
            <a:off x="1241465" y="1251960"/>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探索大型語言模型在自動程式碼生成中的應用，並達到使用自然語言控制機器的目的。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驗證將自然語言指令轉換為程式碼的可行性和實際效果。</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自行組裝設計機器，並透過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列印技術實現更為客製化的機型製作。</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分析和評估所開發的系統在不同應用場景下的實際效果和應用價值。</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提供相關技術和方法的研究成果，為自然語言控制機器的相關研究和應用提供實證基礎和技術範本。</a:t>
            </a:r>
          </a:p>
        </p:txBody>
      </p:sp>
      <p:sp>
        <p:nvSpPr>
          <p:cNvPr id="5" name="投影片編號版面配置區 4">
            <a:extLst>
              <a:ext uri="{FF2B5EF4-FFF2-40B4-BE49-F238E27FC236}">
                <a16:creationId xmlns:a16="http://schemas.microsoft.com/office/drawing/2014/main" id="{D163AEF4-23D1-0802-C917-97D8DE16E6F3}"/>
              </a:ext>
            </a:extLst>
          </p:cNvPr>
          <p:cNvSpPr>
            <a:spLocks noGrp="1"/>
          </p:cNvSpPr>
          <p:nvPr>
            <p:ph type="sldNum" sz="quarter" idx="12"/>
          </p:nvPr>
        </p:nvSpPr>
        <p:spPr/>
        <p:txBody>
          <a:bodyPr/>
          <a:lstStyle/>
          <a:p>
            <a:fld id="{E5C60907-9731-46B4-A33D-FDF5DC3BFF3C}" type="slidenum">
              <a:rPr lang="zh-TW" altLang="en-US" smtClean="0"/>
              <a:t>6</a:t>
            </a:fld>
            <a:endParaRPr lang="zh-TW" altLang="en-US"/>
          </a:p>
        </p:txBody>
      </p:sp>
    </p:spTree>
    <p:extLst>
      <p:ext uri="{BB962C8B-B14F-4D97-AF65-F5344CB8AC3E}">
        <p14:creationId xmlns:p14="http://schemas.microsoft.com/office/powerpoint/2010/main" val="31918703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E8C3543F-2A9C-62C3-A2FA-80F2D14D7A5C}"/>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針對上一個實驗中存在的問題進行了改進，將三維空間路徑規劃簡化為平面路徑規劃。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不再需要提供冗長的程式碼與相關條件，只需提供特定的圖形</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大幅減少了輸入和回傳的資料量，同時也保持了不錯的準確率。</a:t>
            </a:r>
          </a:p>
        </p:txBody>
      </p:sp>
      <p:sp>
        <p:nvSpPr>
          <p:cNvPr id="14" name="投影片編號版面配置區 13">
            <a:extLst>
              <a:ext uri="{FF2B5EF4-FFF2-40B4-BE49-F238E27FC236}">
                <a16:creationId xmlns:a16="http://schemas.microsoft.com/office/drawing/2014/main" id="{D11DB1D7-75B6-B56F-5588-C16DD3FB2013}"/>
              </a:ext>
            </a:extLst>
          </p:cNvPr>
          <p:cNvSpPr>
            <a:spLocks noGrp="1"/>
          </p:cNvSpPr>
          <p:nvPr>
            <p:ph type="sldNum" sz="quarter" idx="12"/>
          </p:nvPr>
        </p:nvSpPr>
        <p:spPr/>
        <p:txBody>
          <a:bodyPr/>
          <a:lstStyle/>
          <a:p>
            <a:fld id="{E5C60907-9731-46B4-A33D-FDF5DC3BFF3C}" type="slidenum">
              <a:rPr lang="zh-TW" altLang="en-US" smtClean="0"/>
              <a:t>60</a:t>
            </a:fld>
            <a:endParaRPr lang="zh-TW" altLang="en-US"/>
          </a:p>
        </p:txBody>
      </p:sp>
      <p:pic>
        <p:nvPicPr>
          <p:cNvPr id="16" name="圖片 15">
            <a:extLst>
              <a:ext uri="{FF2B5EF4-FFF2-40B4-BE49-F238E27FC236}">
                <a16:creationId xmlns:a16="http://schemas.microsoft.com/office/drawing/2014/main" id="{A0E620F7-64AE-6A8A-171D-EE1BD624977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925282" y="4661175"/>
            <a:ext cx="4972797" cy="1440000"/>
          </a:xfrm>
          <a:prstGeom prst="rect">
            <a:avLst/>
          </a:prstGeom>
        </p:spPr>
      </p:pic>
      <p:pic>
        <p:nvPicPr>
          <p:cNvPr id="18" name="圖片 17" descr="一張含有 纜線, 機器, 電氣線路, 工具 的圖片&#10;&#10;自動產生的描述">
            <a:extLst>
              <a:ext uri="{FF2B5EF4-FFF2-40B4-BE49-F238E27FC236}">
                <a16:creationId xmlns:a16="http://schemas.microsoft.com/office/drawing/2014/main" id="{72638CC1-05E6-420C-DED7-1E42F0ADB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4461" y="1629000"/>
            <a:ext cx="3600000" cy="3600000"/>
          </a:xfrm>
          <a:prstGeom prst="rect">
            <a:avLst/>
          </a:prstGeom>
        </p:spPr>
      </p:pic>
    </p:spTree>
    <p:extLst>
      <p:ext uri="{BB962C8B-B14F-4D97-AF65-F5344CB8AC3E}">
        <p14:creationId xmlns:p14="http://schemas.microsoft.com/office/powerpoint/2010/main" val="42839831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E8C3543F-2A9C-62C3-A2FA-80F2D14D7A5C}"/>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針對上一個實驗中存在的問題進行了改進，將三維空間路徑規劃簡化為平面路徑規劃。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不再需要提供冗長的程式碼與相關條件，只需提供特定的圖形</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大幅減少了輸入和回傳的資料量，同時也保持了不錯的準確率。</a:t>
            </a:r>
          </a:p>
        </p:txBody>
      </p:sp>
      <p:sp>
        <p:nvSpPr>
          <p:cNvPr id="14" name="投影片編號版面配置區 13">
            <a:extLst>
              <a:ext uri="{FF2B5EF4-FFF2-40B4-BE49-F238E27FC236}">
                <a16:creationId xmlns:a16="http://schemas.microsoft.com/office/drawing/2014/main" id="{D11DB1D7-75B6-B56F-5588-C16DD3FB2013}"/>
              </a:ext>
            </a:extLst>
          </p:cNvPr>
          <p:cNvSpPr>
            <a:spLocks noGrp="1"/>
          </p:cNvSpPr>
          <p:nvPr>
            <p:ph type="sldNum" sz="quarter" idx="12"/>
          </p:nvPr>
        </p:nvSpPr>
        <p:spPr/>
        <p:txBody>
          <a:bodyPr/>
          <a:lstStyle/>
          <a:p>
            <a:fld id="{E5C60907-9731-46B4-A33D-FDF5DC3BFF3C}" type="slidenum">
              <a:rPr lang="zh-TW" altLang="en-US" smtClean="0"/>
              <a:t>61</a:t>
            </a:fld>
            <a:endParaRPr lang="zh-TW" altLang="en-US"/>
          </a:p>
        </p:txBody>
      </p:sp>
      <p:pic>
        <p:nvPicPr>
          <p:cNvPr id="4" name="圖片 3" descr="一張含有 機器, 纜線, 室內, 電氣線路 的圖片&#10;&#10;自動產生的描述">
            <a:extLst>
              <a:ext uri="{FF2B5EF4-FFF2-40B4-BE49-F238E27FC236}">
                <a16:creationId xmlns:a16="http://schemas.microsoft.com/office/drawing/2014/main" id="{3E4F12C8-1AF1-7D8F-077E-1C740D8EF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9100" y="1629000"/>
            <a:ext cx="3600000" cy="3600000"/>
          </a:xfrm>
          <a:prstGeom prst="rect">
            <a:avLst/>
          </a:prstGeom>
        </p:spPr>
      </p:pic>
      <p:pic>
        <p:nvPicPr>
          <p:cNvPr id="6" name="圖片 5">
            <a:extLst>
              <a:ext uri="{FF2B5EF4-FFF2-40B4-BE49-F238E27FC236}">
                <a16:creationId xmlns:a16="http://schemas.microsoft.com/office/drawing/2014/main" id="{FFFA2062-D6E5-FE46-0A9A-0344ADB3016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20102" y="4785000"/>
            <a:ext cx="4983157" cy="1440000"/>
          </a:xfrm>
          <a:prstGeom prst="rect">
            <a:avLst/>
          </a:prstGeom>
        </p:spPr>
      </p:pic>
    </p:spTree>
    <p:extLst>
      <p:ext uri="{BB962C8B-B14F-4D97-AF65-F5344CB8AC3E}">
        <p14:creationId xmlns:p14="http://schemas.microsoft.com/office/powerpoint/2010/main" val="33126086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E8C3543F-2A9C-62C3-A2FA-80F2D14D7A5C}"/>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針對上一個實驗中存在的問題進行了改進，將三維空間路徑規劃簡化為平面路徑規劃。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不再需要提供冗長的程式碼與相關條件，只需提供特定的圖形</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大幅減少了輸入和回傳的資料量，同時也保持了不錯的準確率。</a:t>
            </a:r>
          </a:p>
        </p:txBody>
      </p:sp>
      <p:pic>
        <p:nvPicPr>
          <p:cNvPr id="10" name="圖片 9" descr="一張含有 纜線, 電氣線路, 機器, 電子產品 的圖片&#10;&#10;自動產生的描述">
            <a:extLst>
              <a:ext uri="{FF2B5EF4-FFF2-40B4-BE49-F238E27FC236}">
                <a16:creationId xmlns:a16="http://schemas.microsoft.com/office/drawing/2014/main" id="{7286D7E2-E061-FA1B-2D56-46389A68E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0" y="1629000"/>
            <a:ext cx="3600000" cy="3600000"/>
          </a:xfrm>
          <a:prstGeom prst="rect">
            <a:avLst/>
          </a:prstGeom>
        </p:spPr>
      </p:pic>
      <p:sp>
        <p:nvSpPr>
          <p:cNvPr id="14" name="投影片編號版面配置區 13">
            <a:extLst>
              <a:ext uri="{FF2B5EF4-FFF2-40B4-BE49-F238E27FC236}">
                <a16:creationId xmlns:a16="http://schemas.microsoft.com/office/drawing/2014/main" id="{D11DB1D7-75B6-B56F-5588-C16DD3FB2013}"/>
              </a:ext>
            </a:extLst>
          </p:cNvPr>
          <p:cNvSpPr>
            <a:spLocks noGrp="1"/>
          </p:cNvSpPr>
          <p:nvPr>
            <p:ph type="sldNum" sz="quarter" idx="12"/>
          </p:nvPr>
        </p:nvSpPr>
        <p:spPr/>
        <p:txBody>
          <a:bodyPr/>
          <a:lstStyle/>
          <a:p>
            <a:fld id="{E5C60907-9731-46B4-A33D-FDF5DC3BFF3C}" type="slidenum">
              <a:rPr lang="zh-TW" altLang="en-US" smtClean="0"/>
              <a:t>62</a:t>
            </a:fld>
            <a:endParaRPr lang="zh-TW" altLang="en-US"/>
          </a:p>
        </p:txBody>
      </p:sp>
      <p:pic>
        <p:nvPicPr>
          <p:cNvPr id="4" name="圖片 3">
            <a:extLst>
              <a:ext uri="{FF2B5EF4-FFF2-40B4-BE49-F238E27FC236}">
                <a16:creationId xmlns:a16="http://schemas.microsoft.com/office/drawing/2014/main" id="{12EBDDA1-2B78-5326-A64D-3B578E764CDA}"/>
              </a:ext>
            </a:extLst>
          </p:cNvPr>
          <p:cNvPicPr>
            <a:picLocks noChangeAspect="1"/>
          </p:cNvPicPr>
          <p:nvPr/>
        </p:nvPicPr>
        <p:blipFill>
          <a:blip r:embed="rId3"/>
          <a:stretch>
            <a:fillRect/>
          </a:stretch>
        </p:blipFill>
        <p:spPr>
          <a:xfrm>
            <a:off x="1862492" y="4629047"/>
            <a:ext cx="5098377" cy="1440000"/>
          </a:xfrm>
          <a:prstGeom prst="rect">
            <a:avLst/>
          </a:prstGeom>
        </p:spPr>
      </p:pic>
    </p:spTree>
    <p:extLst>
      <p:ext uri="{BB962C8B-B14F-4D97-AF65-F5344CB8AC3E}">
        <p14:creationId xmlns:p14="http://schemas.microsoft.com/office/powerpoint/2010/main" val="23512710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實驗一：機械臂的基本控制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實驗二：將機械臂用於畫圖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 </a:t>
            </a:r>
            <a:endParaRPr lang="en-US" altLang="zh-TW" sz="2800" dirty="0">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5D6286F6-5227-32D7-23AF-6471B352A433}"/>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4679BD46-B6AC-350F-288F-12166E703AD7}"/>
              </a:ext>
            </a:extLst>
          </p:cNvPr>
          <p:cNvSpPr>
            <a:spLocks noGrp="1"/>
          </p:cNvSpPr>
          <p:nvPr>
            <p:ph type="sldNum" sz="quarter" idx="12"/>
          </p:nvPr>
        </p:nvSpPr>
        <p:spPr/>
        <p:txBody>
          <a:bodyPr/>
          <a:lstStyle/>
          <a:p>
            <a:fld id="{E5C60907-9731-46B4-A33D-FDF5DC3BFF3C}" type="slidenum">
              <a:rPr lang="zh-TW" altLang="en-US" smtClean="0"/>
              <a:t>63</a:t>
            </a:fld>
            <a:endParaRPr lang="zh-TW" altLang="en-US"/>
          </a:p>
        </p:txBody>
      </p:sp>
    </p:spTree>
    <p:extLst>
      <p:ext uri="{BB962C8B-B14F-4D97-AF65-F5344CB8AC3E}">
        <p14:creationId xmlns:p14="http://schemas.microsoft.com/office/powerpoint/2010/main" val="21155817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551CB877-2281-B279-0CE8-8E833C314033}"/>
                  </a:ext>
                </a:extLst>
              </p:cNvPr>
              <p:cNvGraphicFramePr>
                <a:graphicFrameLocks noChangeAspect="1"/>
              </p:cNvGraphicFramePr>
              <p:nvPr>
                <p:extLst>
                  <p:ext uri="{D42A27DB-BD31-4B8C-83A1-F6EECF244321}">
                    <p14:modId xmlns:p14="http://schemas.microsoft.com/office/powerpoint/2010/main" val="256016697"/>
                  </p:ext>
                </p:extLst>
              </p:nvPr>
            </p:nvGraphicFramePr>
            <p:xfrm>
              <a:off x="3272175" y="1266889"/>
              <a:ext cx="5119349" cy="4787643"/>
            </p:xfrm>
            <a:graphic>
              <a:graphicData uri="http://schemas.microsoft.com/office/drawing/2017/model3d">
                <am3d:model3d r:embed="rId2">
                  <am3d:spPr>
                    <a:xfrm>
                      <a:off x="0" y="0"/>
                      <a:ext cx="5119349" cy="4787643"/>
                    </a:xfrm>
                    <a:prstGeom prst="rect">
                      <a:avLst/>
                    </a:prstGeom>
                  </am3d:spPr>
                  <am3d:camera>
                    <am3d:pos x="0" y="0" z="71310667"/>
                    <am3d:up dx="0" dy="36000000" dz="0"/>
                    <am3d:lookAt x="0" y="0" z="0"/>
                    <am3d:perspective fov="2700000"/>
                  </am3d:camera>
                  <am3d:trans>
                    <am3d:meterPerModelUnit n="4574" d="1000000"/>
                    <am3d:preTrans dx="-9401" dy="-11704158" dz="1249696"/>
                    <am3d:scale>
                      <am3d:sx n="1000000" d="1000000"/>
                      <am3d:sy n="1000000" d="1000000"/>
                      <am3d:sz n="1000000" d="1000000"/>
                    </am3d:scale>
                    <am3d:rot ay="16200000"/>
                    <am3d:postTrans dx="0" dy="0" dz="0"/>
                  </am3d:trans>
                  <am3d:raster rName="Office3DRenderer" rVer="16.0.8326">
                    <am3d:blip r:embed="rId3"/>
                  </am3d:raster>
                  <am3d:objViewport viewportSz="70874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551CB877-2281-B279-0CE8-8E833C314033}"/>
                  </a:ext>
                </a:extLst>
              </p:cNvPr>
              <p:cNvPicPr>
                <a:picLocks noGrp="1" noRot="1" noChangeAspect="1" noMove="1" noResize="1" noEditPoints="1" noAdjustHandles="1" noChangeArrowheads="1" noChangeShapeType="1" noCrop="1"/>
              </p:cNvPicPr>
              <p:nvPr/>
            </p:nvPicPr>
            <p:blipFill>
              <a:blip r:embed="rId3"/>
              <a:stretch>
                <a:fillRect/>
              </a:stretch>
            </p:blipFill>
            <p:spPr>
              <a:xfrm>
                <a:off x="3272175" y="1266889"/>
                <a:ext cx="5119349" cy="4787643"/>
              </a:xfrm>
              <a:prstGeom prst="rect">
                <a:avLst/>
              </a:prstGeom>
            </p:spPr>
          </p:pic>
        </mc:Fallback>
      </mc:AlternateContent>
      <p:sp>
        <p:nvSpPr>
          <p:cNvPr id="35" name="投影片編號版面配置區 34">
            <a:extLst>
              <a:ext uri="{FF2B5EF4-FFF2-40B4-BE49-F238E27FC236}">
                <a16:creationId xmlns:a16="http://schemas.microsoft.com/office/drawing/2014/main" id="{0168F363-CD72-66EF-BA7F-DC66B20114E7}"/>
              </a:ext>
            </a:extLst>
          </p:cNvPr>
          <p:cNvSpPr>
            <a:spLocks noGrp="1"/>
          </p:cNvSpPr>
          <p:nvPr>
            <p:ph type="sldNum" sz="quarter" idx="12"/>
          </p:nvPr>
        </p:nvSpPr>
        <p:spPr/>
        <p:txBody>
          <a:bodyPr/>
          <a:lstStyle/>
          <a:p>
            <a:fld id="{E5C60907-9731-46B4-A33D-FDF5DC3BFF3C}" type="slidenum">
              <a:rPr lang="zh-TW" altLang="en-US" smtClean="0"/>
              <a:t>64</a:t>
            </a:fld>
            <a:endParaRPr lang="zh-TW" altLang="en-US"/>
          </a:p>
        </p:txBody>
      </p:sp>
    </p:spTree>
    <p:extLst>
      <p:ext uri="{BB962C8B-B14F-4D97-AF65-F5344CB8AC3E}">
        <p14:creationId xmlns:p14="http://schemas.microsoft.com/office/powerpoint/2010/main" val="4257649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551CB877-2281-B279-0CE8-8E833C314033}"/>
                  </a:ext>
                </a:extLst>
              </p:cNvPr>
              <p:cNvGraphicFramePr>
                <a:graphicFrameLocks noChangeAspect="1"/>
              </p:cNvGraphicFramePr>
              <p:nvPr>
                <p:extLst>
                  <p:ext uri="{D42A27DB-BD31-4B8C-83A1-F6EECF244321}">
                    <p14:modId xmlns:p14="http://schemas.microsoft.com/office/powerpoint/2010/main" val="1013385278"/>
                  </p:ext>
                </p:extLst>
              </p:nvPr>
            </p:nvGraphicFramePr>
            <p:xfrm>
              <a:off x="3665328" y="1496413"/>
              <a:ext cx="4861344" cy="4328594"/>
            </p:xfrm>
            <a:graphic>
              <a:graphicData uri="http://schemas.microsoft.com/office/drawing/2017/model3d">
                <am3d:model3d r:embed="rId2">
                  <am3d:spPr>
                    <a:xfrm>
                      <a:off x="0" y="0"/>
                      <a:ext cx="4861344" cy="4328594"/>
                    </a:xfrm>
                    <a:prstGeom prst="rect">
                      <a:avLst/>
                    </a:prstGeom>
                  </am3d:spPr>
                  <am3d:camera>
                    <am3d:pos x="0" y="0" z="71310667"/>
                    <am3d:up dx="0" dy="36000000" dz="0"/>
                    <am3d:lookAt x="0" y="0" z="0"/>
                    <am3d:perspective fov="2700000"/>
                  </am3d:camera>
                  <am3d:trans>
                    <am3d:meterPerModelUnit n="4574" d="1000000"/>
                    <am3d:preTrans dx="-9401" dy="-11704158" dz="1249696"/>
                    <am3d:scale>
                      <am3d:sx n="1000000" d="1000000"/>
                      <am3d:sy n="1000000" d="1000000"/>
                      <am3d:sz n="1000000" d="1000000"/>
                    </am3d:scale>
                    <am3d:rot ax="8277736" ay="-3149410" az="-8665668"/>
                    <am3d:postTrans dx="0" dy="0" dz="0"/>
                  </am3d:trans>
                  <am3d:raster rName="Office3DRenderer" rVer="16.0.8326">
                    <am3d:blip r:embed="rId3"/>
                  </am3d:raster>
                  <am3d:objViewport viewportSz="70874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551CB877-2281-B279-0CE8-8E833C314033}"/>
                  </a:ext>
                </a:extLst>
              </p:cNvPr>
              <p:cNvPicPr>
                <a:picLocks noGrp="1" noRot="1" noChangeAspect="1" noMove="1" noResize="1" noEditPoints="1" noAdjustHandles="1" noChangeArrowheads="1" noChangeShapeType="1" noCrop="1"/>
              </p:cNvPicPr>
              <p:nvPr/>
            </p:nvPicPr>
            <p:blipFill>
              <a:blip r:embed="rId3"/>
              <a:stretch>
                <a:fillRect/>
              </a:stretch>
            </p:blipFill>
            <p:spPr>
              <a:xfrm>
                <a:off x="3665328" y="1496413"/>
                <a:ext cx="4861344" cy="4328594"/>
              </a:xfrm>
              <a:prstGeom prst="rect">
                <a:avLst/>
              </a:prstGeom>
            </p:spPr>
          </p:pic>
        </mc:Fallback>
      </mc:AlternateContent>
      <p:pic>
        <p:nvPicPr>
          <p:cNvPr id="3" name="圖片 2" descr="一張含有 纜線, 工具 的圖片&#10;&#10;自動產生的描述">
            <a:extLst>
              <a:ext uri="{FF2B5EF4-FFF2-40B4-BE49-F238E27FC236}">
                <a16:creationId xmlns:a16="http://schemas.microsoft.com/office/drawing/2014/main" id="{0703B4F5-F759-5057-B5EC-613513A491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7041" y="919162"/>
            <a:ext cx="1838325" cy="1838325"/>
          </a:xfrm>
          <a:prstGeom prst="rect">
            <a:avLst/>
          </a:prstGeom>
        </p:spPr>
      </p:pic>
      <p:pic>
        <p:nvPicPr>
          <p:cNvPr id="4" name="圖片 3" descr="一張含有 纜線 的圖片&#10;&#10;自動產生的描述">
            <a:extLst>
              <a:ext uri="{FF2B5EF4-FFF2-40B4-BE49-F238E27FC236}">
                <a16:creationId xmlns:a16="http://schemas.microsoft.com/office/drawing/2014/main" id="{E89658B8-AF23-66C2-33A9-ED7695E111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8504" y="2528630"/>
            <a:ext cx="1443499" cy="1443499"/>
          </a:xfrm>
          <a:prstGeom prst="rect">
            <a:avLst/>
          </a:prstGeom>
        </p:spPr>
      </p:pic>
      <p:cxnSp>
        <p:nvCxnSpPr>
          <p:cNvPr id="5" name="直線接點 4">
            <a:extLst>
              <a:ext uri="{FF2B5EF4-FFF2-40B4-BE49-F238E27FC236}">
                <a16:creationId xmlns:a16="http://schemas.microsoft.com/office/drawing/2014/main" id="{65B14F63-4BE8-1CCB-19BB-A534968ADAD4}"/>
              </a:ext>
            </a:extLst>
          </p:cNvPr>
          <p:cNvCxnSpPr>
            <a:cxnSpLocks/>
            <a:stCxn id="4" idx="1"/>
          </p:cNvCxnSpPr>
          <p:nvPr/>
        </p:nvCxnSpPr>
        <p:spPr>
          <a:xfrm flipH="1">
            <a:off x="8040149" y="3250380"/>
            <a:ext cx="888355" cy="72174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直線接點 5">
            <a:extLst>
              <a:ext uri="{FF2B5EF4-FFF2-40B4-BE49-F238E27FC236}">
                <a16:creationId xmlns:a16="http://schemas.microsoft.com/office/drawing/2014/main" id="{6E28CAC0-A0E5-E6DE-94D1-FC3D0D6C0BBD}"/>
              </a:ext>
            </a:extLst>
          </p:cNvPr>
          <p:cNvCxnSpPr>
            <a:cxnSpLocks/>
            <a:endCxn id="3" idx="3"/>
          </p:cNvCxnSpPr>
          <p:nvPr/>
        </p:nvCxnSpPr>
        <p:spPr>
          <a:xfrm flipH="1" flipV="1">
            <a:off x="4565366" y="1838325"/>
            <a:ext cx="527074" cy="1590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線接點 7">
            <a:extLst>
              <a:ext uri="{FF2B5EF4-FFF2-40B4-BE49-F238E27FC236}">
                <a16:creationId xmlns:a16="http://schemas.microsoft.com/office/drawing/2014/main" id="{AD9FC9AF-9BD6-506D-A4FC-2BC83A2518FA}"/>
              </a:ext>
            </a:extLst>
          </p:cNvPr>
          <p:cNvCxnSpPr>
            <a:cxnSpLocks/>
            <a:stCxn id="4" idx="1"/>
          </p:cNvCxnSpPr>
          <p:nvPr/>
        </p:nvCxnSpPr>
        <p:spPr>
          <a:xfrm flipH="1">
            <a:off x="7626636" y="3250380"/>
            <a:ext cx="1301868" cy="148354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線接點 12">
            <a:extLst>
              <a:ext uri="{FF2B5EF4-FFF2-40B4-BE49-F238E27FC236}">
                <a16:creationId xmlns:a16="http://schemas.microsoft.com/office/drawing/2014/main" id="{E2B02E48-FC2B-B85C-2ED8-E25A148D07B9}"/>
              </a:ext>
            </a:extLst>
          </p:cNvPr>
          <p:cNvCxnSpPr>
            <a:cxnSpLocks/>
            <a:endCxn id="3" idx="3"/>
          </p:cNvCxnSpPr>
          <p:nvPr/>
        </p:nvCxnSpPr>
        <p:spPr>
          <a:xfrm flipH="1" flipV="1">
            <a:off x="4565366" y="1838325"/>
            <a:ext cx="2534196" cy="283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線接點 15">
            <a:extLst>
              <a:ext uri="{FF2B5EF4-FFF2-40B4-BE49-F238E27FC236}">
                <a16:creationId xmlns:a16="http://schemas.microsoft.com/office/drawing/2014/main" id="{8D3199E8-25F2-6D44-CC30-B0E064A7E4B8}"/>
              </a:ext>
            </a:extLst>
          </p:cNvPr>
          <p:cNvCxnSpPr>
            <a:cxnSpLocks/>
            <a:stCxn id="20" idx="3"/>
          </p:cNvCxnSpPr>
          <p:nvPr/>
        </p:nvCxnSpPr>
        <p:spPr>
          <a:xfrm flipV="1">
            <a:off x="3540086" y="2757487"/>
            <a:ext cx="1451912" cy="276668"/>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圖片 19" descr="一張含有 纜線 的圖片&#10;&#10;自動產生的描述">
            <a:extLst>
              <a:ext uri="{FF2B5EF4-FFF2-40B4-BE49-F238E27FC236}">
                <a16:creationId xmlns:a16="http://schemas.microsoft.com/office/drawing/2014/main" id="{5D7DCA74-36C6-1DF5-A121-725D3FBC97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3261" y="2400742"/>
            <a:ext cx="1266825" cy="1266825"/>
          </a:xfrm>
          <a:prstGeom prst="rect">
            <a:avLst/>
          </a:prstGeom>
        </p:spPr>
      </p:pic>
      <p:pic>
        <p:nvPicPr>
          <p:cNvPr id="22" name="圖片 21" descr="一張含有 電路元件, 電子元件, 被動元件, 電子產品 的圖片&#10;&#10;自動產生的描述">
            <a:extLst>
              <a:ext uri="{FF2B5EF4-FFF2-40B4-BE49-F238E27FC236}">
                <a16:creationId xmlns:a16="http://schemas.microsoft.com/office/drawing/2014/main" id="{710794D4-964A-0B68-AE10-A7B20865BE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0453" y="3630314"/>
            <a:ext cx="1490365" cy="1490365"/>
          </a:xfrm>
          <a:prstGeom prst="rect">
            <a:avLst/>
          </a:prstGeom>
        </p:spPr>
      </p:pic>
      <p:pic>
        <p:nvPicPr>
          <p:cNvPr id="25" name="圖片 24" descr="一張含有 電子產品, 電子元件, 電路元件, 被動元件 的圖片&#10;&#10;自動產生的描述">
            <a:extLst>
              <a:ext uri="{FF2B5EF4-FFF2-40B4-BE49-F238E27FC236}">
                <a16:creationId xmlns:a16="http://schemas.microsoft.com/office/drawing/2014/main" id="{4D50ECAE-D790-35EF-2AFA-4C9E4BAB80D9}"/>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752" y="4523103"/>
            <a:ext cx="1729359" cy="1333336"/>
          </a:xfrm>
          <a:prstGeom prst="rect">
            <a:avLst/>
          </a:prstGeom>
        </p:spPr>
      </p:pic>
      <p:cxnSp>
        <p:nvCxnSpPr>
          <p:cNvPr id="29" name="直線接點 28">
            <a:extLst>
              <a:ext uri="{FF2B5EF4-FFF2-40B4-BE49-F238E27FC236}">
                <a16:creationId xmlns:a16="http://schemas.microsoft.com/office/drawing/2014/main" id="{ABB7D71C-7FCF-D187-88F4-DFCD37534BB7}"/>
              </a:ext>
            </a:extLst>
          </p:cNvPr>
          <p:cNvCxnSpPr>
            <a:cxnSpLocks/>
            <a:stCxn id="22" idx="3"/>
          </p:cNvCxnSpPr>
          <p:nvPr/>
        </p:nvCxnSpPr>
        <p:spPr>
          <a:xfrm flipV="1">
            <a:off x="3450818" y="4170284"/>
            <a:ext cx="1114548" cy="205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線接點 30">
            <a:extLst>
              <a:ext uri="{FF2B5EF4-FFF2-40B4-BE49-F238E27FC236}">
                <a16:creationId xmlns:a16="http://schemas.microsoft.com/office/drawing/2014/main" id="{DA0905A4-0F06-4D70-048F-9F45C25C3DBA}"/>
              </a:ext>
            </a:extLst>
          </p:cNvPr>
          <p:cNvCxnSpPr>
            <a:cxnSpLocks/>
            <a:endCxn id="25" idx="1"/>
          </p:cNvCxnSpPr>
          <p:nvPr/>
        </p:nvCxnSpPr>
        <p:spPr>
          <a:xfrm>
            <a:off x="6810255" y="4835993"/>
            <a:ext cx="2004497" cy="353778"/>
          </a:xfrm>
          <a:prstGeom prst="line">
            <a:avLst/>
          </a:prstGeom>
        </p:spPr>
        <p:style>
          <a:lnRef idx="2">
            <a:schemeClr val="accent1"/>
          </a:lnRef>
          <a:fillRef idx="0">
            <a:schemeClr val="accent1"/>
          </a:fillRef>
          <a:effectRef idx="1">
            <a:schemeClr val="accent1"/>
          </a:effectRef>
          <a:fontRef idx="minor">
            <a:schemeClr val="tx1"/>
          </a:fontRef>
        </p:style>
      </p:cxnSp>
      <p:sp>
        <p:nvSpPr>
          <p:cNvPr id="26" name="投影片編號版面配置區 25">
            <a:extLst>
              <a:ext uri="{FF2B5EF4-FFF2-40B4-BE49-F238E27FC236}">
                <a16:creationId xmlns:a16="http://schemas.microsoft.com/office/drawing/2014/main" id="{BBF0DE43-BCFF-F848-AD67-37F4AC65E69D}"/>
              </a:ext>
            </a:extLst>
          </p:cNvPr>
          <p:cNvSpPr>
            <a:spLocks noGrp="1"/>
          </p:cNvSpPr>
          <p:nvPr>
            <p:ph type="sldNum" sz="quarter" idx="12"/>
          </p:nvPr>
        </p:nvSpPr>
        <p:spPr/>
        <p:txBody>
          <a:bodyPr/>
          <a:lstStyle/>
          <a:p>
            <a:fld id="{E5C60907-9731-46B4-A33D-FDF5DC3BFF3C}" type="slidenum">
              <a:rPr lang="zh-TW" altLang="en-US" smtClean="0"/>
              <a:t>65</a:t>
            </a:fld>
            <a:endParaRPr lang="zh-TW" altLang="en-US"/>
          </a:p>
        </p:txBody>
      </p:sp>
      <p:sp>
        <p:nvSpPr>
          <p:cNvPr id="18" name="文字方塊 17">
            <a:extLst>
              <a:ext uri="{FF2B5EF4-FFF2-40B4-BE49-F238E27FC236}">
                <a16:creationId xmlns:a16="http://schemas.microsoft.com/office/drawing/2014/main" id="{83F6599D-7D48-E383-9DF7-1AC3CD3FB91E}"/>
              </a:ext>
            </a:extLst>
          </p:cNvPr>
          <p:cNvSpPr txBox="1"/>
          <p:nvPr/>
        </p:nvSpPr>
        <p:spPr>
          <a:xfrm>
            <a:off x="9369689" y="3747673"/>
            <a:ext cx="595035"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SG90</a:t>
            </a:r>
          </a:p>
        </p:txBody>
      </p:sp>
      <p:sp>
        <p:nvSpPr>
          <p:cNvPr id="19" name="文字方塊 18">
            <a:extLst>
              <a:ext uri="{FF2B5EF4-FFF2-40B4-BE49-F238E27FC236}">
                <a16:creationId xmlns:a16="http://schemas.microsoft.com/office/drawing/2014/main" id="{9EF937C3-F72E-A778-C517-3AA349C35BEA}"/>
              </a:ext>
            </a:extLst>
          </p:cNvPr>
          <p:cNvSpPr txBox="1"/>
          <p:nvPr/>
        </p:nvSpPr>
        <p:spPr>
          <a:xfrm>
            <a:off x="3209260" y="2355689"/>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MG90S</a:t>
            </a:r>
          </a:p>
        </p:txBody>
      </p:sp>
      <p:sp>
        <p:nvSpPr>
          <p:cNvPr id="21" name="文字方塊 20">
            <a:extLst>
              <a:ext uri="{FF2B5EF4-FFF2-40B4-BE49-F238E27FC236}">
                <a16:creationId xmlns:a16="http://schemas.microsoft.com/office/drawing/2014/main" id="{2AFE200F-ECE9-12C8-DABC-08099449AE5C}"/>
              </a:ext>
            </a:extLst>
          </p:cNvPr>
          <p:cNvSpPr txBox="1"/>
          <p:nvPr/>
        </p:nvSpPr>
        <p:spPr>
          <a:xfrm>
            <a:off x="2801574" y="3374066"/>
            <a:ext cx="800219"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MG996R</a:t>
            </a:r>
          </a:p>
        </p:txBody>
      </p:sp>
      <p:sp>
        <p:nvSpPr>
          <p:cNvPr id="23" name="文字方塊 22">
            <a:extLst>
              <a:ext uri="{FF2B5EF4-FFF2-40B4-BE49-F238E27FC236}">
                <a16:creationId xmlns:a16="http://schemas.microsoft.com/office/drawing/2014/main" id="{8E3F515F-3DDA-0B0A-E4CF-EA5B3A3E37A0}"/>
              </a:ext>
            </a:extLst>
          </p:cNvPr>
          <p:cNvSpPr txBox="1"/>
          <p:nvPr/>
        </p:nvSpPr>
        <p:spPr>
          <a:xfrm>
            <a:off x="2357745" y="4937140"/>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L298N</a:t>
            </a:r>
          </a:p>
        </p:txBody>
      </p:sp>
      <p:sp>
        <p:nvSpPr>
          <p:cNvPr id="24" name="文字方塊 23">
            <a:extLst>
              <a:ext uri="{FF2B5EF4-FFF2-40B4-BE49-F238E27FC236}">
                <a16:creationId xmlns:a16="http://schemas.microsoft.com/office/drawing/2014/main" id="{3CC743B9-6E42-D9DB-E1AB-4A4A19B93FDA}"/>
              </a:ext>
            </a:extLst>
          </p:cNvPr>
          <p:cNvSpPr txBox="1"/>
          <p:nvPr/>
        </p:nvSpPr>
        <p:spPr>
          <a:xfrm>
            <a:off x="9092100" y="5856439"/>
            <a:ext cx="1620957" cy="338554"/>
          </a:xfrm>
          <a:prstGeom prst="rect">
            <a:avLst/>
          </a:prstGeom>
          <a:noFill/>
        </p:spPr>
        <p:txBody>
          <a:bodyPr wrap="none" rtlCol="0">
            <a:spAutoFit/>
          </a:bodyPr>
          <a:lstStyle/>
          <a:p>
            <a:r>
              <a:rPr lang="en-US" altLang="zh-TW" sz="1600">
                <a:solidFill>
                  <a:srgbClr val="000000"/>
                </a:solidFill>
                <a:latin typeface="標楷體" panose="03000509000000000000" pitchFamily="65" charset="-120"/>
                <a:ea typeface="標楷體" panose="03000509000000000000" pitchFamily="65" charset="-120"/>
              </a:rPr>
              <a:t>Raspberry Pi 4</a:t>
            </a:r>
            <a:endParaRPr lang="en-US" altLang="zh-TW" sz="1600" dirty="0">
              <a:solidFill>
                <a:srgbClr val="000000"/>
              </a:solidFill>
              <a:latin typeface="標楷體" panose="03000509000000000000" pitchFamily="65" charset="-120"/>
              <a:ea typeface="標楷體" panose="03000509000000000000" pitchFamily="65" charset="-120"/>
            </a:endParaRPr>
          </a:p>
        </p:txBody>
      </p:sp>
      <p:sp>
        <p:nvSpPr>
          <p:cNvPr id="27" name="文字方塊 26">
            <a:extLst>
              <a:ext uri="{FF2B5EF4-FFF2-40B4-BE49-F238E27FC236}">
                <a16:creationId xmlns:a16="http://schemas.microsoft.com/office/drawing/2014/main" id="{934143DB-67D1-47CD-F6E3-42DE7C72A09B}"/>
              </a:ext>
            </a:extLst>
          </p:cNvPr>
          <p:cNvSpPr txBox="1"/>
          <p:nvPr/>
        </p:nvSpPr>
        <p:spPr>
          <a:xfrm>
            <a:off x="8640694" y="2067177"/>
            <a:ext cx="902811" cy="338554"/>
          </a:xfrm>
          <a:prstGeom prst="rect">
            <a:avLst/>
          </a:prstGeom>
          <a:noFill/>
        </p:spPr>
        <p:txBody>
          <a:bodyPr wrap="none" rtlCol="0">
            <a:spAutoFit/>
          </a:bodyPr>
          <a:lstStyle>
            <a:defPPr>
              <a:defRPr lang="zh-TW"/>
            </a:defPPr>
            <a:lvl1pPr>
              <a:defRPr sz="1600">
                <a:solidFill>
                  <a:srgbClr val="000000"/>
                </a:solidFill>
                <a:latin typeface="標楷體" panose="03000509000000000000" pitchFamily="65" charset="-120"/>
                <a:ea typeface="標楷體" panose="03000509000000000000" pitchFamily="65" charset="-120"/>
              </a:defRPr>
            </a:lvl1pPr>
          </a:lstStyle>
          <a:p>
            <a:r>
              <a:rPr lang="en-US" altLang="zh-TW" dirty="0"/>
              <a:t>PCA9685</a:t>
            </a:r>
          </a:p>
        </p:txBody>
      </p:sp>
      <p:pic>
        <p:nvPicPr>
          <p:cNvPr id="28" name="圖片 27" descr="一張含有 電子產品, 電路元件, 電子工程, 電子元件 的圖片&#10;&#10;自動產生的描述">
            <a:extLst>
              <a:ext uri="{FF2B5EF4-FFF2-40B4-BE49-F238E27FC236}">
                <a16:creationId xmlns:a16="http://schemas.microsoft.com/office/drawing/2014/main" id="{C9B89991-FF86-A747-D41A-3FADA7D7B5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7180" y="1001561"/>
            <a:ext cx="1051120" cy="1051120"/>
          </a:xfrm>
          <a:prstGeom prst="rect">
            <a:avLst/>
          </a:prstGeom>
        </p:spPr>
      </p:pic>
      <p:cxnSp>
        <p:nvCxnSpPr>
          <p:cNvPr id="30" name="直線接點 29">
            <a:extLst>
              <a:ext uri="{FF2B5EF4-FFF2-40B4-BE49-F238E27FC236}">
                <a16:creationId xmlns:a16="http://schemas.microsoft.com/office/drawing/2014/main" id="{55A524E6-E8DF-6D85-9551-42440486F7F1}"/>
              </a:ext>
            </a:extLst>
          </p:cNvPr>
          <p:cNvCxnSpPr>
            <a:cxnSpLocks/>
            <a:stCxn id="28" idx="1"/>
          </p:cNvCxnSpPr>
          <p:nvPr/>
        </p:nvCxnSpPr>
        <p:spPr>
          <a:xfrm flipH="1">
            <a:off x="6518454" y="1527121"/>
            <a:ext cx="1938726" cy="34559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20392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9534B998-DB2A-F28A-45B9-5650B4A8BBE3}"/>
              </a:ext>
            </a:extLst>
          </p:cNvPr>
          <p:cNvSpPr txBox="1"/>
          <p:nvPr/>
        </p:nvSpPr>
        <p:spPr>
          <a:xfrm>
            <a:off x="1241465" y="1582059"/>
            <a:ext cx="10398086"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將控制函式進行細分，並模組化。</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大型語言模型能夠通過簡單的指令來控制機械臂和車輛的行動。</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通過簡單的模組化指令讓機械臂和車輛能夠協同工作，完成更複雜的任務。</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將動作指令簡化為以下函式：</a:t>
            </a:r>
            <a:endParaRPr lang="en-US" altLang="zh-TW" sz="2400" dirty="0">
              <a:latin typeface="標楷體" panose="03000509000000000000" pitchFamily="65" charset="-120"/>
              <a:ea typeface="標楷體" panose="03000509000000000000" pitchFamily="65" charset="-120"/>
            </a:endParaRP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find(color): </a:t>
            </a:r>
            <a:r>
              <a:rPr lang="zh-TW" altLang="en-US" sz="2400" dirty="0">
                <a:latin typeface="標楷體" panose="03000509000000000000" pitchFamily="65" charset="-120"/>
                <a:ea typeface="標楷體" panose="03000509000000000000" pitchFamily="65" charset="-120"/>
              </a:rPr>
              <a:t>配合相機定位，驅動輪子尋找動應顏色的方塊。</a:t>
            </a: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aim(color): </a:t>
            </a:r>
            <a:r>
              <a:rPr lang="zh-TW" altLang="en-US" sz="2400" dirty="0">
                <a:latin typeface="標楷體" panose="03000509000000000000" pitchFamily="65" charset="-120"/>
                <a:ea typeface="標楷體" panose="03000509000000000000" pitchFamily="65" charset="-120"/>
              </a:rPr>
              <a:t>配合相機定位，驅動機械臂瞄準對應顏色的方塊。</a:t>
            </a: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grab(): </a:t>
            </a:r>
            <a:r>
              <a:rPr lang="zh-TW" altLang="en-US" sz="2400" dirty="0">
                <a:latin typeface="標楷體" panose="03000509000000000000" pitchFamily="65" charset="-120"/>
                <a:ea typeface="標楷體" panose="03000509000000000000" pitchFamily="65" charset="-120"/>
              </a:rPr>
              <a:t>驅動機械臂，抓取正下方的物品。</a:t>
            </a: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reset(): </a:t>
            </a:r>
            <a:r>
              <a:rPr lang="zh-TW" altLang="en-US" sz="2400" dirty="0">
                <a:latin typeface="標楷體" panose="03000509000000000000" pitchFamily="65" charset="-120"/>
                <a:ea typeface="標楷體" panose="03000509000000000000" pitchFamily="65" charset="-120"/>
              </a:rPr>
              <a:t>驅動機械臂，回到初始位置</a:t>
            </a:r>
          </a:p>
        </p:txBody>
      </p:sp>
      <p:sp>
        <p:nvSpPr>
          <p:cNvPr id="5" name="投影片編號版面配置區 4">
            <a:extLst>
              <a:ext uri="{FF2B5EF4-FFF2-40B4-BE49-F238E27FC236}">
                <a16:creationId xmlns:a16="http://schemas.microsoft.com/office/drawing/2014/main" id="{1872911D-284E-358D-DE04-102D963AA3AC}"/>
              </a:ext>
            </a:extLst>
          </p:cNvPr>
          <p:cNvSpPr>
            <a:spLocks noGrp="1"/>
          </p:cNvSpPr>
          <p:nvPr>
            <p:ph type="sldNum" sz="quarter" idx="12"/>
          </p:nvPr>
        </p:nvSpPr>
        <p:spPr/>
        <p:txBody>
          <a:bodyPr/>
          <a:lstStyle/>
          <a:p>
            <a:fld id="{E5C60907-9731-46B4-A33D-FDF5DC3BFF3C}" type="slidenum">
              <a:rPr lang="zh-TW" altLang="en-US" smtClean="0"/>
              <a:t>66</a:t>
            </a:fld>
            <a:endParaRPr lang="zh-TW" altLang="en-US"/>
          </a:p>
        </p:txBody>
      </p:sp>
    </p:spTree>
    <p:extLst>
      <p:ext uri="{BB962C8B-B14F-4D97-AF65-F5344CB8AC3E}">
        <p14:creationId xmlns:p14="http://schemas.microsoft.com/office/powerpoint/2010/main" val="30947223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C27EC7E6-2C6C-A3BB-97B7-51BE015DB78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171360" y="1150961"/>
            <a:ext cx="6020640" cy="4753638"/>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BCA3B33D-4044-0609-9DCE-8E823ACEA9C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71360" y="10177379"/>
            <a:ext cx="6144482" cy="1190791"/>
          </a:xfrm>
          <a:prstGeom prst="rect">
            <a:avLst/>
          </a:prstGeom>
          <a:ln>
            <a:solidFill>
              <a:schemeClr val="accent2">
                <a:lumMod val="50000"/>
              </a:schemeClr>
            </a:solidFill>
          </a:ln>
        </p:spPr>
      </p:pic>
      <p:sp>
        <p:nvSpPr>
          <p:cNvPr id="7" name="文字方塊 6">
            <a:extLst>
              <a:ext uri="{FF2B5EF4-FFF2-40B4-BE49-F238E27FC236}">
                <a16:creationId xmlns:a16="http://schemas.microsoft.com/office/drawing/2014/main" id="{667D7A35-A9B2-5D0B-7313-21B31DFA542F}"/>
              </a:ext>
            </a:extLst>
          </p:cNvPr>
          <p:cNvSpPr txBox="1"/>
          <p:nvPr/>
        </p:nvSpPr>
        <p:spPr>
          <a:xfrm>
            <a:off x="1241465" y="1582059"/>
            <a:ext cx="5083135"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grab the red block, and then grab the blue block.</a:t>
            </a:r>
            <a:endParaRPr lang="zh-TW" altLang="en-US" sz="2400" dirty="0">
              <a:latin typeface="標楷體" panose="03000509000000000000" pitchFamily="65" charset="-120"/>
              <a:ea typeface="標楷體" panose="03000509000000000000" pitchFamily="65" charset="-120"/>
            </a:endParaRPr>
          </a:p>
        </p:txBody>
      </p:sp>
      <p:sp>
        <p:nvSpPr>
          <p:cNvPr id="11" name="投影片編號版面配置區 10">
            <a:extLst>
              <a:ext uri="{FF2B5EF4-FFF2-40B4-BE49-F238E27FC236}">
                <a16:creationId xmlns:a16="http://schemas.microsoft.com/office/drawing/2014/main" id="{C0520319-FA7F-EA75-D07C-6DDFED77F17C}"/>
              </a:ext>
            </a:extLst>
          </p:cNvPr>
          <p:cNvSpPr>
            <a:spLocks noGrp="1"/>
          </p:cNvSpPr>
          <p:nvPr>
            <p:ph type="sldNum" sz="quarter" idx="12"/>
          </p:nvPr>
        </p:nvSpPr>
        <p:spPr/>
        <p:txBody>
          <a:bodyPr/>
          <a:lstStyle/>
          <a:p>
            <a:fld id="{E5C60907-9731-46B4-A33D-FDF5DC3BFF3C}" type="slidenum">
              <a:rPr lang="zh-TW" altLang="en-US" smtClean="0"/>
              <a:t>67</a:t>
            </a:fld>
            <a:endParaRPr lang="zh-TW" altLang="en-US"/>
          </a:p>
        </p:txBody>
      </p:sp>
      <p:grpSp>
        <p:nvGrpSpPr>
          <p:cNvPr id="2" name="群組 1">
            <a:extLst>
              <a:ext uri="{FF2B5EF4-FFF2-40B4-BE49-F238E27FC236}">
                <a16:creationId xmlns:a16="http://schemas.microsoft.com/office/drawing/2014/main" id="{44B98C7F-CE71-87A8-4C92-4CDF1000E020}"/>
              </a:ext>
            </a:extLst>
          </p:cNvPr>
          <p:cNvGrpSpPr/>
          <p:nvPr/>
        </p:nvGrpSpPr>
        <p:grpSpPr>
          <a:xfrm>
            <a:off x="1448545" y="3521051"/>
            <a:ext cx="4572096" cy="2172782"/>
            <a:chOff x="1448545" y="3323049"/>
            <a:chExt cx="4572096" cy="2172782"/>
          </a:xfrm>
        </p:grpSpPr>
        <p:pic>
          <p:nvPicPr>
            <p:cNvPr id="3" name="圖片 2">
              <a:extLst>
                <a:ext uri="{FF2B5EF4-FFF2-40B4-BE49-F238E27FC236}">
                  <a16:creationId xmlns:a16="http://schemas.microsoft.com/office/drawing/2014/main" id="{4D719719-9A78-21AD-A5BE-F6DBCD22895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448545" y="3323049"/>
              <a:ext cx="4381980" cy="2172782"/>
            </a:xfrm>
            <a:prstGeom prst="rect">
              <a:avLst/>
            </a:prstGeom>
          </p:spPr>
        </p:pic>
        <p:sp>
          <p:nvSpPr>
            <p:cNvPr id="5" name="矩形 4">
              <a:extLst>
                <a:ext uri="{FF2B5EF4-FFF2-40B4-BE49-F238E27FC236}">
                  <a16:creationId xmlns:a16="http://schemas.microsoft.com/office/drawing/2014/main" id="{60877005-9E30-A1FF-C5EE-26F6340685B4}"/>
                </a:ext>
              </a:extLst>
            </p:cNvPr>
            <p:cNvSpPr/>
            <p:nvPr/>
          </p:nvSpPr>
          <p:spPr>
            <a:xfrm>
              <a:off x="2751151" y="3832529"/>
              <a:ext cx="2798859" cy="246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a:extLst>
                <a:ext uri="{FF2B5EF4-FFF2-40B4-BE49-F238E27FC236}">
                  <a16:creationId xmlns:a16="http://schemas.microsoft.com/office/drawing/2014/main" id="{BDFC350D-D303-F042-9B41-BDD29AF193FA}"/>
                </a:ext>
              </a:extLst>
            </p:cNvPr>
            <p:cNvCxnSpPr>
              <a:cxnSpLocks/>
            </p:cNvCxnSpPr>
            <p:nvPr/>
          </p:nvCxnSpPr>
          <p:spPr>
            <a:xfrm flipH="1">
              <a:off x="3926175" y="3832529"/>
              <a:ext cx="2094466" cy="11926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386959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C27EC7E6-2C6C-A3BB-97B7-51BE015DB78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171360" y="-6021364"/>
            <a:ext cx="6020640" cy="4753638"/>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BCA3B33D-4044-0609-9DCE-8E823ACEA9C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71360" y="3005054"/>
            <a:ext cx="6144482" cy="1190791"/>
          </a:xfrm>
          <a:prstGeom prst="rect">
            <a:avLst/>
          </a:prstGeom>
          <a:ln>
            <a:solidFill>
              <a:schemeClr val="accent2">
                <a:lumMod val="50000"/>
              </a:schemeClr>
            </a:solidFill>
          </a:ln>
        </p:spPr>
      </p:pic>
      <p:sp>
        <p:nvSpPr>
          <p:cNvPr id="3" name="文字方塊 2">
            <a:extLst>
              <a:ext uri="{FF2B5EF4-FFF2-40B4-BE49-F238E27FC236}">
                <a16:creationId xmlns:a16="http://schemas.microsoft.com/office/drawing/2014/main" id="{2244657A-E83C-B8D9-6CD8-F1E95FE50C11}"/>
              </a:ext>
            </a:extLst>
          </p:cNvPr>
          <p:cNvSpPr txBox="1"/>
          <p:nvPr/>
        </p:nvSpPr>
        <p:spPr>
          <a:xfrm>
            <a:off x="1241465" y="1582059"/>
            <a:ext cx="5083135"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grab the red block, and then grab the blue block.</a:t>
            </a:r>
            <a:endParaRPr lang="zh-TW" altLang="en-US" sz="2400" dirty="0">
              <a:latin typeface="標楷體" panose="03000509000000000000" pitchFamily="65" charset="-120"/>
              <a:ea typeface="標楷體" panose="03000509000000000000" pitchFamily="65" charset="-120"/>
            </a:endParaRPr>
          </a:p>
        </p:txBody>
      </p:sp>
      <p:sp>
        <p:nvSpPr>
          <p:cNvPr id="8" name="投影片編號版面配置區 7">
            <a:extLst>
              <a:ext uri="{FF2B5EF4-FFF2-40B4-BE49-F238E27FC236}">
                <a16:creationId xmlns:a16="http://schemas.microsoft.com/office/drawing/2014/main" id="{AD32DFF8-D4DA-827C-666E-6AB489155137}"/>
              </a:ext>
            </a:extLst>
          </p:cNvPr>
          <p:cNvSpPr>
            <a:spLocks noGrp="1"/>
          </p:cNvSpPr>
          <p:nvPr>
            <p:ph type="sldNum" sz="quarter" idx="12"/>
          </p:nvPr>
        </p:nvSpPr>
        <p:spPr/>
        <p:txBody>
          <a:bodyPr/>
          <a:lstStyle/>
          <a:p>
            <a:fld id="{E5C60907-9731-46B4-A33D-FDF5DC3BFF3C}" type="slidenum">
              <a:rPr lang="zh-TW" altLang="en-US" smtClean="0"/>
              <a:t>68</a:t>
            </a:fld>
            <a:endParaRPr lang="zh-TW" altLang="en-US"/>
          </a:p>
        </p:txBody>
      </p:sp>
    </p:spTree>
    <p:extLst>
      <p:ext uri="{BB962C8B-B14F-4D97-AF65-F5344CB8AC3E}">
        <p14:creationId xmlns:p14="http://schemas.microsoft.com/office/powerpoint/2010/main" val="152676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686225B0-8CB1-C6E8-6E10-1DD41D6FA3C5}"/>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需要協調各個硬體才能順利完成，故將各個重要指令整理成更加簡化且直觀的獨立函式。</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這種方法取得了非常好的成效，顯著提高了控制指令的生成效率和準確性。</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由於連動的硬體較多，在呼叫控制函式時難免會發生一些機械性的失誤。</a:t>
            </a:r>
          </a:p>
        </p:txBody>
      </p:sp>
      <p:pic>
        <p:nvPicPr>
          <p:cNvPr id="10" name="圖片 9" descr="一張含有 輪, 輪胎, 汽車零件, 車輛 的圖片&#10;&#10;自動產生的描述">
            <a:extLst>
              <a:ext uri="{FF2B5EF4-FFF2-40B4-BE49-F238E27FC236}">
                <a16:creationId xmlns:a16="http://schemas.microsoft.com/office/drawing/2014/main" id="{716BA7F8-57DA-46AA-F598-11382DE24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960" y="1714499"/>
            <a:ext cx="3743325" cy="3743325"/>
          </a:xfrm>
          <a:prstGeom prst="rect">
            <a:avLst/>
          </a:prstGeom>
        </p:spPr>
      </p:pic>
      <p:sp>
        <p:nvSpPr>
          <p:cNvPr id="14" name="投影片編號版面配置區 13">
            <a:extLst>
              <a:ext uri="{FF2B5EF4-FFF2-40B4-BE49-F238E27FC236}">
                <a16:creationId xmlns:a16="http://schemas.microsoft.com/office/drawing/2014/main" id="{3F283FF5-A854-7CAF-411D-A0431290E776}"/>
              </a:ext>
            </a:extLst>
          </p:cNvPr>
          <p:cNvSpPr>
            <a:spLocks noGrp="1"/>
          </p:cNvSpPr>
          <p:nvPr>
            <p:ph type="sldNum" sz="quarter" idx="12"/>
          </p:nvPr>
        </p:nvSpPr>
        <p:spPr/>
        <p:txBody>
          <a:bodyPr/>
          <a:lstStyle/>
          <a:p>
            <a:fld id="{E5C60907-9731-46B4-A33D-FDF5DC3BFF3C}" type="slidenum">
              <a:rPr lang="zh-TW" altLang="en-US" smtClean="0"/>
              <a:t>69</a:t>
            </a:fld>
            <a:endParaRPr lang="zh-TW" altLang="en-US"/>
          </a:p>
        </p:txBody>
      </p:sp>
      <p:pic>
        <p:nvPicPr>
          <p:cNvPr id="16" name="圖片 15">
            <a:extLst>
              <a:ext uri="{FF2B5EF4-FFF2-40B4-BE49-F238E27FC236}">
                <a16:creationId xmlns:a16="http://schemas.microsoft.com/office/drawing/2014/main" id="{D8348311-609C-9D53-1CC6-9218F3277F2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889882" y="4737824"/>
            <a:ext cx="5764615" cy="1440000"/>
          </a:xfrm>
          <a:prstGeom prst="rect">
            <a:avLst/>
          </a:prstGeom>
        </p:spPr>
      </p:pic>
    </p:spTree>
    <p:extLst>
      <p:ext uri="{BB962C8B-B14F-4D97-AF65-F5344CB8AC3E}">
        <p14:creationId xmlns:p14="http://schemas.microsoft.com/office/powerpoint/2010/main" val="420143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62FBC71-2907-C995-7896-1F2F7DE34E2F}"/>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B89C3E4E-7068-73C5-D0FA-B511A5F7E002}"/>
              </a:ext>
            </a:extLst>
          </p:cNvPr>
          <p:cNvSpPr>
            <a:spLocks noGrp="1"/>
          </p:cNvSpPr>
          <p:nvPr>
            <p:ph type="sldNum" sz="quarter" idx="12"/>
          </p:nvPr>
        </p:nvSpPr>
        <p:spPr/>
        <p:txBody>
          <a:bodyPr/>
          <a:lstStyle/>
          <a:p>
            <a:fld id="{E5C60907-9731-46B4-A33D-FDF5DC3BFF3C}" type="slidenum">
              <a:rPr lang="zh-TW" altLang="en-US" smtClean="0"/>
              <a:t>7</a:t>
            </a:fld>
            <a:endParaRPr lang="zh-TW" altLang="en-US"/>
          </a:p>
        </p:txBody>
      </p:sp>
    </p:spTree>
    <p:extLst>
      <p:ext uri="{BB962C8B-B14F-4D97-AF65-F5344CB8AC3E}">
        <p14:creationId xmlns:p14="http://schemas.microsoft.com/office/powerpoint/2010/main" val="1696796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686225B0-8CB1-C6E8-6E10-1DD41D6FA3C5}"/>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需要協調各個硬體才能順利完成，故將各個重要指令整理成更加簡化且直觀的獨立函式。</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這種方法取得了非常好的成效，顯著提高了控制指令的生成效率和準確性。</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由於連動的硬體較多，在呼叫控制函式時難免會發生一些機械性的失誤。</a:t>
            </a:r>
          </a:p>
        </p:txBody>
      </p:sp>
      <p:sp>
        <p:nvSpPr>
          <p:cNvPr id="14" name="投影片編號版面配置區 13">
            <a:extLst>
              <a:ext uri="{FF2B5EF4-FFF2-40B4-BE49-F238E27FC236}">
                <a16:creationId xmlns:a16="http://schemas.microsoft.com/office/drawing/2014/main" id="{3F283FF5-A854-7CAF-411D-A0431290E776}"/>
              </a:ext>
            </a:extLst>
          </p:cNvPr>
          <p:cNvSpPr>
            <a:spLocks noGrp="1"/>
          </p:cNvSpPr>
          <p:nvPr>
            <p:ph type="sldNum" sz="quarter" idx="12"/>
          </p:nvPr>
        </p:nvSpPr>
        <p:spPr/>
        <p:txBody>
          <a:bodyPr/>
          <a:lstStyle/>
          <a:p>
            <a:fld id="{E5C60907-9731-46B4-A33D-FDF5DC3BFF3C}" type="slidenum">
              <a:rPr lang="zh-TW" altLang="en-US" smtClean="0"/>
              <a:t>70</a:t>
            </a:fld>
            <a:endParaRPr lang="zh-TW" altLang="en-US"/>
          </a:p>
        </p:txBody>
      </p:sp>
      <p:pic>
        <p:nvPicPr>
          <p:cNvPr id="16" name="圖片 15">
            <a:extLst>
              <a:ext uri="{FF2B5EF4-FFF2-40B4-BE49-F238E27FC236}">
                <a16:creationId xmlns:a16="http://schemas.microsoft.com/office/drawing/2014/main" id="{D8348311-609C-9D53-1CC6-9218F3277F2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89882" y="4737824"/>
            <a:ext cx="5764615" cy="1440000"/>
          </a:xfrm>
          <a:prstGeom prst="rect">
            <a:avLst/>
          </a:prstGeom>
        </p:spPr>
      </p:pic>
      <p:pic>
        <p:nvPicPr>
          <p:cNvPr id="9" name="圖片 8" descr="一張含有 輪, 輪胎, 自動機, 汽車零件 的圖片&#10;&#10;自動產生的描述">
            <a:extLst>
              <a:ext uri="{FF2B5EF4-FFF2-40B4-BE49-F238E27FC236}">
                <a16:creationId xmlns:a16="http://schemas.microsoft.com/office/drawing/2014/main" id="{5391E36A-B083-6C4E-F61F-4519D3E4A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4355" y="1629000"/>
            <a:ext cx="3600000" cy="3600000"/>
          </a:xfrm>
          <a:prstGeom prst="rect">
            <a:avLst/>
          </a:prstGeom>
        </p:spPr>
      </p:pic>
    </p:spTree>
    <p:extLst>
      <p:ext uri="{BB962C8B-B14F-4D97-AF65-F5344CB8AC3E}">
        <p14:creationId xmlns:p14="http://schemas.microsoft.com/office/powerpoint/2010/main" val="36277131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85D059EE-B08C-A891-5027-6428BC9C170E}"/>
              </a:ext>
            </a:extLst>
          </p:cNvPr>
          <p:cNvSpPr txBox="1"/>
          <p:nvPr/>
        </p:nvSpPr>
        <p:spPr>
          <a:xfrm>
            <a:off x="1605608" y="1391310"/>
            <a:ext cx="6666272" cy="338554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結論</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zh-TW" altLang="en-US" dirty="0">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B52A9377-8ABA-C064-8C18-B577C82C5FA3}"/>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08DA5EE5-F94D-AF52-DFD0-04E30FFA79F6}"/>
              </a:ext>
            </a:extLst>
          </p:cNvPr>
          <p:cNvSpPr>
            <a:spLocks noGrp="1"/>
          </p:cNvSpPr>
          <p:nvPr>
            <p:ph type="sldNum" sz="quarter" idx="12"/>
          </p:nvPr>
        </p:nvSpPr>
        <p:spPr/>
        <p:txBody>
          <a:bodyPr/>
          <a:lstStyle/>
          <a:p>
            <a:fld id="{E5C60907-9731-46B4-A33D-FDF5DC3BFF3C}" type="slidenum">
              <a:rPr lang="zh-TW" altLang="en-US" smtClean="0"/>
              <a:t>71</a:t>
            </a:fld>
            <a:endParaRPr lang="zh-TW" altLang="en-US"/>
          </a:p>
        </p:txBody>
      </p:sp>
    </p:spTree>
    <p:extLst>
      <p:ext uri="{BB962C8B-B14F-4D97-AF65-F5344CB8AC3E}">
        <p14:creationId xmlns:p14="http://schemas.microsoft.com/office/powerpoint/2010/main" val="10210048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542002" y="504630"/>
            <a:ext cx="1107996"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結論</a:t>
            </a:r>
          </a:p>
        </p:txBody>
      </p:sp>
      <p:sp>
        <p:nvSpPr>
          <p:cNvPr id="3" name="文字方塊 2">
            <a:extLst>
              <a:ext uri="{FF2B5EF4-FFF2-40B4-BE49-F238E27FC236}">
                <a16:creationId xmlns:a16="http://schemas.microsoft.com/office/drawing/2014/main" id="{A04E2ACA-F720-5FB0-1D21-A8FE09611942}"/>
              </a:ext>
            </a:extLst>
          </p:cNvPr>
          <p:cNvSpPr txBox="1"/>
          <p:nvPr/>
        </p:nvSpPr>
        <p:spPr>
          <a:xfrm>
            <a:off x="1241465" y="1286784"/>
            <a:ext cx="10398086"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嘗試了機械臂在不同場景中的應用，並分析了其中的控制方法和結果。</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透過設計機械結構、撰寫控制程式和協調大型語言模型等方式，成功的展示出了機械臂在基本控制、畫圖和自動運輸車上的應用。</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使用大型語言模型進行程式碼生成在控制機器上有很大的潛力。大型語言模型不僅能夠自動生成可執行的控制程式碼，在控制邏輯和處理複雜指令方面也表現出色。</a:t>
            </a:r>
          </a:p>
        </p:txBody>
      </p:sp>
      <p:sp>
        <p:nvSpPr>
          <p:cNvPr id="6" name="投影片編號版面配置區 5">
            <a:extLst>
              <a:ext uri="{FF2B5EF4-FFF2-40B4-BE49-F238E27FC236}">
                <a16:creationId xmlns:a16="http://schemas.microsoft.com/office/drawing/2014/main" id="{ECC89371-3640-2759-EA91-330190379ABF}"/>
              </a:ext>
            </a:extLst>
          </p:cNvPr>
          <p:cNvSpPr>
            <a:spLocks noGrp="1"/>
          </p:cNvSpPr>
          <p:nvPr>
            <p:ph type="sldNum" sz="quarter" idx="12"/>
          </p:nvPr>
        </p:nvSpPr>
        <p:spPr/>
        <p:txBody>
          <a:bodyPr/>
          <a:lstStyle/>
          <a:p>
            <a:fld id="{E5C60907-9731-46B4-A33D-FDF5DC3BFF3C}" type="slidenum">
              <a:rPr lang="zh-TW" altLang="en-US" smtClean="0"/>
              <a:t>72</a:t>
            </a:fld>
            <a:endParaRPr lang="zh-TW" altLang="en-US"/>
          </a:p>
        </p:txBody>
      </p:sp>
    </p:spTree>
    <p:extLst>
      <p:ext uri="{BB962C8B-B14F-4D97-AF65-F5344CB8AC3E}">
        <p14:creationId xmlns:p14="http://schemas.microsoft.com/office/powerpoint/2010/main" val="2879621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542002" y="504630"/>
            <a:ext cx="1107996"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結論</a:t>
            </a:r>
          </a:p>
        </p:txBody>
      </p:sp>
      <p:sp>
        <p:nvSpPr>
          <p:cNvPr id="3" name="文字方塊 2">
            <a:extLst>
              <a:ext uri="{FF2B5EF4-FFF2-40B4-BE49-F238E27FC236}">
                <a16:creationId xmlns:a16="http://schemas.microsoft.com/office/drawing/2014/main" id="{A04E2ACA-F720-5FB0-1D21-A8FE09611942}"/>
              </a:ext>
            </a:extLst>
          </p:cNvPr>
          <p:cNvSpPr txBox="1"/>
          <p:nvPr/>
        </p:nvSpPr>
        <p:spPr>
          <a:xfrm>
            <a:off x="1241465" y="1286784"/>
            <a:ext cx="10398086"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實驗一：實現了機械臂基本控制，通過給予大型語言模型範例程式，讓其補全其中缺失的路慶規劃部分，使機械臂能夠精確的完成指定任務。</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實驗二：實現了簡單圖形的繪製，通過簡化指令格式和優化控制函數，展示了此方法在精細操作方面的潛力。</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實驗三：實現了機械臂在自動運輸車上的應用，儘管存在一定的機械性失誤，但通過進一步優化硬體間的協調機制，可以顯著提升系統的穩定性和精確度。</a:t>
            </a:r>
          </a:p>
        </p:txBody>
      </p:sp>
      <p:sp>
        <p:nvSpPr>
          <p:cNvPr id="5" name="投影片編號版面配置區 4">
            <a:extLst>
              <a:ext uri="{FF2B5EF4-FFF2-40B4-BE49-F238E27FC236}">
                <a16:creationId xmlns:a16="http://schemas.microsoft.com/office/drawing/2014/main" id="{E5EA4007-8CE8-093D-D797-5ADDBBD87CFE}"/>
              </a:ext>
            </a:extLst>
          </p:cNvPr>
          <p:cNvSpPr>
            <a:spLocks noGrp="1"/>
          </p:cNvSpPr>
          <p:nvPr>
            <p:ph type="sldNum" sz="quarter" idx="12"/>
          </p:nvPr>
        </p:nvSpPr>
        <p:spPr/>
        <p:txBody>
          <a:bodyPr/>
          <a:lstStyle/>
          <a:p>
            <a:fld id="{E5C60907-9731-46B4-A33D-FDF5DC3BFF3C}" type="slidenum">
              <a:rPr lang="zh-TW" altLang="en-US" smtClean="0"/>
              <a:t>73</a:t>
            </a:fld>
            <a:endParaRPr lang="zh-TW" altLang="en-US"/>
          </a:p>
        </p:txBody>
      </p:sp>
    </p:spTree>
    <p:extLst>
      <p:ext uri="{BB962C8B-B14F-4D97-AF65-F5344CB8AC3E}">
        <p14:creationId xmlns:p14="http://schemas.microsoft.com/office/powerpoint/2010/main" val="406448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未來展望</a:t>
            </a:r>
          </a:p>
        </p:txBody>
      </p:sp>
      <p:sp>
        <p:nvSpPr>
          <p:cNvPr id="3" name="文字方塊 2">
            <a:extLst>
              <a:ext uri="{FF2B5EF4-FFF2-40B4-BE49-F238E27FC236}">
                <a16:creationId xmlns:a16="http://schemas.microsoft.com/office/drawing/2014/main" id="{8939FFF4-836A-82DE-309E-5E12DD132EFB}"/>
              </a:ext>
            </a:extLst>
          </p:cNvPr>
          <p:cNvSpPr txBox="1"/>
          <p:nvPr/>
        </p:nvSpPr>
        <p:spPr>
          <a:xfrm>
            <a:off x="1241465" y="1582059"/>
            <a:ext cx="10398086"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a:latin typeface="標楷體" panose="03000509000000000000" pitchFamily="65" charset="-120"/>
                <a:ea typeface="標楷體" panose="03000509000000000000" pitchFamily="65" charset="-120"/>
              </a:rPr>
              <a:t>希望進一步優化機械臂的控制系統，尤其是在硬體協調方面。開發更便利的互動方式，例如通過語音指令直接控制機械臂，使操作更加直觀和方便。</a:t>
            </a:r>
          </a:p>
          <a:p>
            <a:pPr marL="342900" indent="-342900">
              <a:buFont typeface="Arial" panose="020B0604020202020204" pitchFamily="34" charset="0"/>
              <a:buChar char="•"/>
            </a:pPr>
            <a:endParaRPr lang="zh-TW" altLang="en-US" sz="240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a:latin typeface="標楷體" panose="03000509000000000000" pitchFamily="65" charset="-120"/>
                <a:ea typeface="標楷體" panose="03000509000000000000" pitchFamily="65" charset="-120"/>
              </a:rPr>
              <a:t>利用 </a:t>
            </a:r>
            <a:r>
              <a:rPr lang="en-US" altLang="zh-TW" sz="2400">
                <a:latin typeface="標楷體" panose="03000509000000000000" pitchFamily="65" charset="-120"/>
                <a:ea typeface="標楷體" panose="03000509000000000000" pitchFamily="65" charset="-120"/>
              </a:rPr>
              <a:t>3D </a:t>
            </a:r>
            <a:r>
              <a:rPr lang="zh-TW" altLang="en-US" sz="2400">
                <a:latin typeface="標楷體" panose="03000509000000000000" pitchFamily="65" charset="-120"/>
                <a:ea typeface="標楷體" panose="03000509000000000000" pitchFamily="65" charset="-120"/>
              </a:rPr>
              <a:t>列印技術來製作更多客製化的機械臂及其零部件，並協調整合更多的硬體設備。快速設計和生產符合特定應用需求的機械臂，從而滿足不同行業和應用場景的需求。</a:t>
            </a:r>
          </a:p>
          <a:p>
            <a:pPr marL="342900" indent="-342900">
              <a:buFont typeface="Arial" panose="020B0604020202020204" pitchFamily="34" charset="0"/>
              <a:buChar char="•"/>
            </a:pPr>
            <a:endParaRPr lang="zh-TW" altLang="en-US" sz="240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a:latin typeface="標楷體" panose="03000509000000000000" pitchFamily="65" charset="-120"/>
                <a:ea typeface="標楷體" panose="03000509000000000000" pitchFamily="65" charset="-120"/>
              </a:rPr>
              <a:t>開發更多模組化的機械臂控制函式庫，這些模組化函式庫將包含多種預先定義的操作和功能，使得開發者可以輕鬆地構建和定制機械臂的操作流程，進一步提升開發效率和彈性。</a:t>
            </a:r>
            <a:endParaRPr lang="zh-TW" altLang="en-US" sz="2400" dirty="0">
              <a:latin typeface="標楷體" panose="03000509000000000000" pitchFamily="65" charset="-120"/>
              <a:ea typeface="標楷體" panose="03000509000000000000" pitchFamily="65" charset="-120"/>
            </a:endParaRPr>
          </a:p>
        </p:txBody>
      </p:sp>
      <p:sp>
        <p:nvSpPr>
          <p:cNvPr id="6" name="投影片編號版面配置區 5">
            <a:extLst>
              <a:ext uri="{FF2B5EF4-FFF2-40B4-BE49-F238E27FC236}">
                <a16:creationId xmlns:a16="http://schemas.microsoft.com/office/drawing/2014/main" id="{C990001F-892C-5FC0-C2A1-69424B466CA3}"/>
              </a:ext>
            </a:extLst>
          </p:cNvPr>
          <p:cNvSpPr>
            <a:spLocks noGrp="1"/>
          </p:cNvSpPr>
          <p:nvPr>
            <p:ph type="sldNum" sz="quarter" idx="12"/>
          </p:nvPr>
        </p:nvSpPr>
        <p:spPr/>
        <p:txBody>
          <a:bodyPr/>
          <a:lstStyle/>
          <a:p>
            <a:fld id="{E5C60907-9731-46B4-A33D-FDF5DC3BFF3C}" type="slidenum">
              <a:rPr lang="zh-TW" altLang="en-US" smtClean="0"/>
              <a:t>74</a:t>
            </a:fld>
            <a:endParaRPr lang="zh-TW" altLang="en-US"/>
          </a:p>
        </p:txBody>
      </p:sp>
    </p:spTree>
    <p:extLst>
      <p:ext uri="{BB962C8B-B14F-4D97-AF65-F5344CB8AC3E}">
        <p14:creationId xmlns:p14="http://schemas.microsoft.com/office/powerpoint/2010/main" val="3173983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一張含有 圖畫, 花, 圖解, 設計 的圖片&#10;&#10;自動產生的描述">
            <a:extLst>
              <a:ext uri="{FF2B5EF4-FFF2-40B4-BE49-F238E27FC236}">
                <a16:creationId xmlns:a16="http://schemas.microsoft.com/office/drawing/2014/main" id="{CB3A8556-971A-1C7F-08E7-DD965F0CEC1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27" y="5401256"/>
            <a:ext cx="2913488" cy="1456744"/>
          </a:xfrm>
          <a:prstGeom prst="rect">
            <a:avLst/>
          </a:prstGeom>
        </p:spPr>
      </p:pic>
      <p:sp>
        <p:nvSpPr>
          <p:cNvPr id="9" name="文字方塊 8">
            <a:extLst>
              <a:ext uri="{FF2B5EF4-FFF2-40B4-BE49-F238E27FC236}">
                <a16:creationId xmlns:a16="http://schemas.microsoft.com/office/drawing/2014/main" id="{1C7EE5CA-ED82-B3E3-5856-00255CD8AF89}"/>
              </a:ext>
            </a:extLst>
          </p:cNvPr>
          <p:cNvSpPr txBox="1"/>
          <p:nvPr/>
        </p:nvSpPr>
        <p:spPr>
          <a:xfrm>
            <a:off x="3178630" y="6325496"/>
            <a:ext cx="8576387" cy="430887"/>
          </a:xfrm>
          <a:prstGeom prst="rect">
            <a:avLst/>
          </a:prstGeom>
          <a:noFill/>
        </p:spPr>
        <p:txBody>
          <a:bodyPr wrap="none" rtlCol="0">
            <a:spAutoFit/>
          </a:bodyPr>
          <a:lstStyle/>
          <a:p>
            <a:r>
              <a:rPr lang="en-US" altLang="zh-TW" sz="2200" b="1" i="0" dirty="0">
                <a:effectLst/>
                <a:latin typeface="清松手寫體1-Medium" pitchFamily="2" charset="-120"/>
                <a:ea typeface="清松手寫體1-Medium" pitchFamily="2" charset="-120"/>
              </a:rPr>
              <a:t>Computational Intelligence and Human-Computer Interaction Lab.</a:t>
            </a:r>
          </a:p>
        </p:txBody>
      </p:sp>
      <p:pic>
        <p:nvPicPr>
          <p:cNvPr id="2" name="圖片 1" descr="一張含有 螢幕擷取畫面, 圖形, 鮮豔, 平面設計 的圖片&#10;&#10;自動產生的描述">
            <a:extLst>
              <a:ext uri="{FF2B5EF4-FFF2-40B4-BE49-F238E27FC236}">
                <a16:creationId xmlns:a16="http://schemas.microsoft.com/office/drawing/2014/main" id="{167C80CF-CDC0-1603-D553-89582E280A6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8681" r="13640" b="12137"/>
          <a:stretch/>
        </p:blipFill>
        <p:spPr>
          <a:xfrm>
            <a:off x="2498272" y="4924025"/>
            <a:ext cx="12192000" cy="1933975"/>
          </a:xfrm>
          <a:prstGeom prst="rect">
            <a:avLst/>
          </a:prstGeom>
        </p:spPr>
      </p:pic>
      <p:pic>
        <p:nvPicPr>
          <p:cNvPr id="6" name="圖片 5" descr="一張含有 螢幕擷取畫面, 圖形, 鮮豔, 平面設計 的圖片&#10;&#10;自動產生的描述">
            <a:extLst>
              <a:ext uri="{FF2B5EF4-FFF2-40B4-BE49-F238E27FC236}">
                <a16:creationId xmlns:a16="http://schemas.microsoft.com/office/drawing/2014/main" id="{84ACE810-2C18-CFBA-8172-30AC6D8FACC5}"/>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6339" r="38936" b="69995"/>
          <a:stretch/>
        </p:blipFill>
        <p:spPr>
          <a:xfrm rot="21132035">
            <a:off x="-2836048" y="-1563455"/>
            <a:ext cx="6314140" cy="3025245"/>
          </a:xfrm>
          <a:prstGeom prst="rect">
            <a:avLst/>
          </a:prstGeom>
        </p:spPr>
      </p:pic>
      <p:pic>
        <p:nvPicPr>
          <p:cNvPr id="7" name="圖片 6" descr="一張含有 螢幕擷取畫面, 圖形, 鮮豔, 平面設計 的圖片&#10;&#10;自動產生的描述">
            <a:extLst>
              <a:ext uri="{FF2B5EF4-FFF2-40B4-BE49-F238E27FC236}">
                <a16:creationId xmlns:a16="http://schemas.microsoft.com/office/drawing/2014/main" id="{F5CCD7D2-10FA-9445-7CED-577298D52433}"/>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74315" t="3003" r="3095" b="82295"/>
          <a:stretch/>
        </p:blipFill>
        <p:spPr>
          <a:xfrm rot="4134665">
            <a:off x="10278645" y="-964573"/>
            <a:ext cx="3189169" cy="1482270"/>
          </a:xfrm>
          <a:prstGeom prst="rect">
            <a:avLst/>
          </a:prstGeom>
          <a:noFill/>
        </p:spPr>
      </p:pic>
      <p:sp>
        <p:nvSpPr>
          <p:cNvPr id="4" name="文字方塊 3">
            <a:extLst>
              <a:ext uri="{FF2B5EF4-FFF2-40B4-BE49-F238E27FC236}">
                <a16:creationId xmlns:a16="http://schemas.microsoft.com/office/drawing/2014/main" id="{1BEC93B9-C145-565A-E9A1-FF7ECB2B27A5}"/>
              </a:ext>
            </a:extLst>
          </p:cNvPr>
          <p:cNvSpPr txBox="1"/>
          <p:nvPr/>
        </p:nvSpPr>
        <p:spPr>
          <a:xfrm>
            <a:off x="699902" y="414594"/>
            <a:ext cx="1811413" cy="830997"/>
          </a:xfrm>
          <a:prstGeom prst="rect">
            <a:avLst/>
          </a:prstGeom>
          <a:noFill/>
        </p:spPr>
        <p:txBody>
          <a:bodyPr wrap="square" rtlCol="0">
            <a:spAutoFit/>
          </a:bodyPr>
          <a:lstStyle/>
          <a:p>
            <a:pPr algn="ctr"/>
            <a:r>
              <a:rPr lang="zh-TW" altLang="en-US" sz="4800" dirty="0">
                <a:latin typeface="標楷體" panose="03000509000000000000" pitchFamily="65" charset="-120"/>
                <a:ea typeface="標楷體" panose="03000509000000000000" pitchFamily="65" charset="-120"/>
              </a:rPr>
              <a:t>大綱</a:t>
            </a:r>
          </a:p>
        </p:txBody>
      </p:sp>
      <p:sp>
        <p:nvSpPr>
          <p:cNvPr id="3" name="文字方塊 2">
            <a:extLst>
              <a:ext uri="{FF2B5EF4-FFF2-40B4-BE49-F238E27FC236}">
                <a16:creationId xmlns:a16="http://schemas.microsoft.com/office/drawing/2014/main" id="{E7668FC9-AD29-C177-CAB8-E5A73B3D5DCA}"/>
              </a:ext>
            </a:extLst>
          </p:cNvPr>
          <p:cNvSpPr txBox="1"/>
          <p:nvPr/>
        </p:nvSpPr>
        <p:spPr>
          <a:xfrm>
            <a:off x="1605748" y="-6816575"/>
            <a:ext cx="11141679" cy="190513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研究動機</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背景知識與相關研究</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背景知識</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大型語言模型的研究現況</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智慧機器與人工智慧物聯網的應用場景</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列印技術的發展現況</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大型語言模型及其在程式碼生成與機器控制上的應用</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運動學研究與機器人控制</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列印應用於機器人製作的相關文獻</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模型設計軟體：</a:t>
            </a:r>
            <a:r>
              <a:rPr lang="en-US" altLang="zh-TW" sz="28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檔案輸出格式：</a:t>
            </a:r>
            <a:r>
              <a:rPr lang="en-US" altLang="zh-TW" sz="2800" dirty="0">
                <a:latin typeface="標楷體" panose="03000509000000000000" pitchFamily="65" charset="-120"/>
                <a:ea typeface="標楷體" panose="03000509000000000000" pitchFamily="65" charset="-120"/>
              </a:rPr>
              <a:t>STL</a:t>
            </a:r>
            <a:r>
              <a:rPr lang="zh-TW" altLang="en-US" sz="2800" dirty="0">
                <a:latin typeface="標楷體" panose="03000509000000000000" pitchFamily="65" charset="-120"/>
                <a:ea typeface="標楷體" panose="03000509000000000000" pitchFamily="65" charset="-120"/>
              </a:rPr>
              <a:t>（</a:t>
            </a:r>
            <a:r>
              <a:rPr lang="en-US" altLang="zh-TW" sz="2800" dirty="0">
                <a:latin typeface="標楷體" panose="03000509000000000000" pitchFamily="65" charset="-120"/>
                <a:ea typeface="標楷體" panose="03000509000000000000" pitchFamily="65" charset="-120"/>
              </a:rPr>
              <a:t>Stereolithography</a:t>
            </a:r>
            <a:r>
              <a:rPr lang="zh-TW" altLang="en-US" sz="2800" dirty="0">
                <a:latin typeface="標楷體" panose="03000509000000000000" pitchFamily="65" charset="-120"/>
                <a:ea typeface="標楷體" panose="03000509000000000000" pitchFamily="65" charset="-120"/>
              </a:rPr>
              <a:t>）</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列印機：</a:t>
            </a:r>
            <a:r>
              <a:rPr lang="en-US" altLang="zh-TW" sz="2800" dirty="0" err="1">
                <a:latin typeface="標楷體" panose="03000509000000000000" pitchFamily="65" charset="-120"/>
                <a:ea typeface="標楷體" panose="03000509000000000000" pitchFamily="65" charset="-120"/>
              </a:rPr>
              <a:t>Creality</a:t>
            </a:r>
            <a:r>
              <a:rPr lang="en-US" altLang="zh-TW" sz="2800" dirty="0">
                <a:latin typeface="標楷體" panose="03000509000000000000" pitchFamily="65" charset="-120"/>
                <a:ea typeface="標楷體" panose="03000509000000000000" pitchFamily="65" charset="-120"/>
              </a:rPr>
              <a:t> K1 MAX</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運動模擬環境</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順向運動學</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逆向運動學</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OpenAI </a:t>
            </a:r>
            <a:r>
              <a:rPr lang="zh-TW" altLang="en-US" sz="2800" dirty="0">
                <a:latin typeface="標楷體" panose="03000509000000000000" pitchFamily="65" charset="-120"/>
                <a:ea typeface="標楷體" panose="03000509000000000000" pitchFamily="65" charset="-120"/>
              </a:rPr>
              <a:t>與 </a:t>
            </a:r>
            <a:r>
              <a:rPr lang="en-US" altLang="zh-TW" sz="2800" dirty="0">
                <a:latin typeface="標楷體" panose="03000509000000000000" pitchFamily="65" charset="-120"/>
                <a:ea typeface="標楷體" panose="03000509000000000000" pitchFamily="65" charset="-120"/>
              </a:rPr>
              <a:t>GPT </a:t>
            </a:r>
            <a:r>
              <a:rPr lang="zh-TW" altLang="en-US" sz="2800" dirty="0">
                <a:latin typeface="標楷體" panose="03000509000000000000" pitchFamily="65" charset="-120"/>
                <a:ea typeface="標楷體" panose="03000509000000000000" pitchFamily="65" charset="-120"/>
              </a:rPr>
              <a:t>模型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模型使用流程</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系統架構與流程</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實驗設計與成果</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solidFill>
                <a:srgbClr val="000000"/>
              </a:solidFill>
              <a:latin typeface="標楷體" panose="03000509000000000000" pitchFamily="65" charset="-120"/>
              <a:ea typeface="標楷體" panose="03000509000000000000" pitchFamily="65" charset="-120"/>
            </a:endParaRPr>
          </a:p>
          <a:p>
            <a:pPr lvl="2"/>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結論</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未來展望</a:t>
            </a:r>
            <a:endParaRPr lang="en-US" altLang="zh-TW" sz="2800" dirty="0">
              <a:solidFill>
                <a:srgbClr val="000000"/>
              </a:solidFill>
              <a:latin typeface="標楷體" panose="03000509000000000000" pitchFamily="65" charset="-120"/>
              <a:ea typeface="標楷體" panose="03000509000000000000" pitchFamily="65" charset="-120"/>
            </a:endParaRPr>
          </a:p>
        </p:txBody>
      </p:sp>
      <p:sp>
        <p:nvSpPr>
          <p:cNvPr id="11" name="投影片編號版面配置區 10">
            <a:extLst>
              <a:ext uri="{FF2B5EF4-FFF2-40B4-BE49-F238E27FC236}">
                <a16:creationId xmlns:a16="http://schemas.microsoft.com/office/drawing/2014/main" id="{571D1EE8-B56E-FA47-DB43-FB8DC96C7643}"/>
              </a:ext>
            </a:extLst>
          </p:cNvPr>
          <p:cNvSpPr>
            <a:spLocks noGrp="1"/>
          </p:cNvSpPr>
          <p:nvPr>
            <p:ph type="sldNum" sz="quarter" idx="12"/>
          </p:nvPr>
        </p:nvSpPr>
        <p:spPr/>
        <p:txBody>
          <a:bodyPr/>
          <a:lstStyle/>
          <a:p>
            <a:fld id="{E5C60907-9731-46B4-A33D-FDF5DC3BFF3C}" type="slidenum">
              <a:rPr lang="zh-TW" altLang="en-US" smtClean="0"/>
              <a:t>75</a:t>
            </a:fld>
            <a:endParaRPr lang="zh-TW" altLang="en-US"/>
          </a:p>
        </p:txBody>
      </p:sp>
    </p:spTree>
    <p:extLst>
      <p:ext uri="{BB962C8B-B14F-4D97-AF65-F5344CB8AC3E}">
        <p14:creationId xmlns:p14="http://schemas.microsoft.com/office/powerpoint/2010/main" val="3204827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780FEAF-2C8C-4CB8-8DF8-E4BA8C9365FD}"/>
              </a:ext>
            </a:extLst>
          </p:cNvPr>
          <p:cNvSpPr txBox="1"/>
          <p:nvPr/>
        </p:nvSpPr>
        <p:spPr>
          <a:xfrm>
            <a:off x="2762864" y="1166842"/>
            <a:ext cx="6666272" cy="25206900"/>
          </a:xfrm>
          <a:prstGeom prst="rect">
            <a:avLst/>
          </a:prstGeom>
          <a:noFill/>
        </p:spPr>
        <p:txBody>
          <a:bodyPr wrap="square" rtlCol="0">
            <a:spAutoFit/>
          </a:bodyPr>
          <a:lstStyle/>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研究動機與目的</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研究動機</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研究目的</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背景知識與相關研究</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背景知識</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大型語言模型的研究現況</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智慧機器與人工智慧物聯網的應用場景</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列印技術的發展現況</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文獻回顧</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大型語言模型及其在程式碼生成與機器控制上的應用</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運動學研究與機器人控制</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列印應用於機器人製作的相關文獻</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研究方法</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硬體設計流程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模型設計軟體：</a:t>
            </a:r>
            <a:r>
              <a:rPr lang="en-US" altLang="zh-TW" sz="32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檔案輸出格式：</a:t>
            </a:r>
            <a:r>
              <a:rPr lang="en-US" altLang="zh-TW" sz="3200" dirty="0">
                <a:latin typeface="標楷體" panose="03000509000000000000" pitchFamily="65" charset="-120"/>
                <a:ea typeface="標楷體" panose="03000509000000000000" pitchFamily="65" charset="-120"/>
              </a:rPr>
              <a:t>STL</a:t>
            </a:r>
            <a:r>
              <a:rPr lang="zh-TW" altLang="en-US" sz="3200" dirty="0">
                <a:latin typeface="標楷體" panose="03000509000000000000" pitchFamily="65" charset="-120"/>
                <a:ea typeface="標楷體" panose="03000509000000000000" pitchFamily="65" charset="-120"/>
              </a:rPr>
              <a:t>（</a:t>
            </a:r>
            <a:r>
              <a:rPr lang="en-US" altLang="zh-TW" sz="3200" dirty="0">
                <a:latin typeface="標楷體" panose="03000509000000000000" pitchFamily="65" charset="-120"/>
                <a:ea typeface="標楷體" panose="03000509000000000000" pitchFamily="65" charset="-120"/>
              </a:rPr>
              <a:t>Stereolithography</a:t>
            </a:r>
            <a:r>
              <a:rPr lang="zh-TW" altLang="en-US" sz="3200" dirty="0">
                <a:latin typeface="標楷體" panose="03000509000000000000" pitchFamily="65" charset="-120"/>
                <a:ea typeface="標楷體" panose="03000509000000000000" pitchFamily="65" charset="-120"/>
              </a:rPr>
              <a:t>）</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列印機：</a:t>
            </a:r>
            <a:r>
              <a:rPr lang="en-US" altLang="zh-TW" sz="3200" dirty="0" err="1">
                <a:latin typeface="標楷體" panose="03000509000000000000" pitchFamily="65" charset="-120"/>
                <a:ea typeface="標楷體" panose="03000509000000000000" pitchFamily="65" charset="-120"/>
              </a:rPr>
              <a:t>Creality</a:t>
            </a:r>
            <a:r>
              <a:rPr lang="en-US" altLang="zh-TW" sz="3200" dirty="0">
                <a:latin typeface="標楷體" panose="03000509000000000000" pitchFamily="65" charset="-120"/>
                <a:ea typeface="標楷體" panose="03000509000000000000" pitchFamily="65" charset="-120"/>
              </a:rPr>
              <a:t> K1 MAX</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運動學開發</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運動模擬環境</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順向運動學</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逆向運動學</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大型語言模型開發</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OpenAI </a:t>
            </a:r>
            <a:r>
              <a:rPr lang="zh-TW" altLang="en-US" sz="3200" dirty="0">
                <a:latin typeface="標楷體" panose="03000509000000000000" pitchFamily="65" charset="-120"/>
                <a:ea typeface="標楷體" panose="03000509000000000000" pitchFamily="65" charset="-120"/>
              </a:rPr>
              <a:t>與 </a:t>
            </a:r>
            <a:r>
              <a:rPr lang="en-US" altLang="zh-TW" sz="3200" dirty="0">
                <a:latin typeface="標楷體" panose="03000509000000000000" pitchFamily="65" charset="-120"/>
                <a:ea typeface="標楷體" panose="03000509000000000000" pitchFamily="65" charset="-120"/>
              </a:rPr>
              <a:t>GPT </a:t>
            </a:r>
            <a:r>
              <a:rPr lang="zh-TW" altLang="en-US" sz="3200" dirty="0">
                <a:latin typeface="標楷體" panose="03000509000000000000" pitchFamily="65" charset="-120"/>
                <a:ea typeface="標楷體" panose="03000509000000000000" pitchFamily="65" charset="-120"/>
              </a:rPr>
              <a:t>模型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模型使用流程</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系統架構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系統架構與流程</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實驗設計與成果</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實驗一：機械臂的基本控制</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實驗二：將機械臂用於畫圖機械結構設計圖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實驗三：機械臂在自動運輸車上的應用機械結構設計圖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solidFill>
                <a:srgbClr val="000000"/>
              </a:solidFill>
              <a:latin typeface="標楷體" panose="03000509000000000000" pitchFamily="65" charset="-120"/>
              <a:ea typeface="標楷體" panose="03000509000000000000" pitchFamily="65" charset="-120"/>
            </a:endParaRPr>
          </a:p>
          <a:p>
            <a:pPr lvl="2"/>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結論與未來展望</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結論</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未來展望</a:t>
            </a:r>
            <a:endParaRPr lang="en-US" altLang="zh-TW" sz="3200" dirty="0">
              <a:solidFill>
                <a:srgbClr val="000000"/>
              </a:solidFill>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2A227B02-721B-1112-D63E-A1B5DAD44246}"/>
              </a:ext>
            </a:extLst>
          </p:cNvPr>
          <p:cNvSpPr>
            <a:spLocks noGrp="1"/>
          </p:cNvSpPr>
          <p:nvPr>
            <p:ph type="sldNum" sz="quarter" idx="12"/>
          </p:nvPr>
        </p:nvSpPr>
        <p:spPr/>
        <p:txBody>
          <a:bodyPr/>
          <a:lstStyle/>
          <a:p>
            <a:fld id="{E5C60907-9731-46B4-A33D-FDF5DC3BFF3C}" type="slidenum">
              <a:rPr lang="zh-TW" altLang="en-US" smtClean="0"/>
              <a:t>76</a:t>
            </a:fld>
            <a:endParaRPr lang="zh-TW" altLang="en-US"/>
          </a:p>
        </p:txBody>
      </p:sp>
    </p:spTree>
    <p:extLst>
      <p:ext uri="{BB962C8B-B14F-4D97-AF65-F5344CB8AC3E}">
        <p14:creationId xmlns:p14="http://schemas.microsoft.com/office/powerpoint/2010/main" val="1401672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大型語言模型的研究現況</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智慧機器與人工智慧物聯網的應用場景</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列印技術的發展現況</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文獻回顧</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3EE29A46-EDE0-4598-6473-FFC0793DB05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D05A3220-BBDF-A0A5-F36B-BF2F222AD4F1}"/>
              </a:ext>
            </a:extLst>
          </p:cNvPr>
          <p:cNvSpPr>
            <a:spLocks noGrp="1"/>
          </p:cNvSpPr>
          <p:nvPr>
            <p:ph type="sldNum" sz="quarter" idx="12"/>
          </p:nvPr>
        </p:nvSpPr>
        <p:spPr/>
        <p:txBody>
          <a:bodyPr/>
          <a:lstStyle/>
          <a:p>
            <a:fld id="{E5C60907-9731-46B4-A33D-FDF5DC3BFF3C}" type="slidenum">
              <a:rPr lang="zh-TW" altLang="en-US" smtClean="0"/>
              <a:t>8</a:t>
            </a:fld>
            <a:endParaRPr lang="zh-TW" altLang="en-US"/>
          </a:p>
        </p:txBody>
      </p:sp>
    </p:spTree>
    <p:extLst>
      <p:ext uri="{BB962C8B-B14F-4D97-AF65-F5344CB8AC3E}">
        <p14:creationId xmlns:p14="http://schemas.microsoft.com/office/powerpoint/2010/main" val="2704159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504630"/>
            <a:ext cx="52629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大型語言模型的研究現況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424968"/>
            <a:ext cx="10395108"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早期階段：統計模型為當時主要的方法，但這些模型在處理複雜的語言時存在一定的局限性，特別是對於語境理解和生成的能力有限。</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神經語言模型（</a:t>
            </a:r>
            <a:r>
              <a:rPr lang="en-US" altLang="zh-TW" sz="2400" dirty="0">
                <a:latin typeface="標楷體" panose="03000509000000000000" pitchFamily="65" charset="-120"/>
                <a:ea typeface="標楷體" panose="03000509000000000000" pitchFamily="65" charset="-120"/>
              </a:rPr>
              <a:t>Neural Language Model, NLM</a:t>
            </a:r>
            <a:r>
              <a:rPr lang="zh-TW" altLang="en-US" sz="2400" dirty="0">
                <a:latin typeface="標楷體" panose="03000509000000000000" pitchFamily="65" charset="-120"/>
                <a:ea typeface="標楷體" panose="03000509000000000000" pitchFamily="65" charset="-120"/>
              </a:rPr>
              <a:t>）：自然語言處理技術轉為使用類神經網路作為模型架構，但由於當時硬體計算能力和儲存空間的限制，這些模型的規模和性能十分有限。</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變換器模型 </a:t>
            </a:r>
            <a:r>
              <a:rPr lang="en-US" altLang="zh-TW" sz="2400" dirty="0">
                <a:latin typeface="標楷體" panose="03000509000000000000" pitchFamily="65" charset="-120"/>
                <a:ea typeface="標楷體" panose="03000509000000000000" pitchFamily="65" charset="-120"/>
              </a:rPr>
              <a:t>(Transformer Model)</a:t>
            </a:r>
            <a:r>
              <a:rPr lang="zh-TW" altLang="en-US" sz="2400" dirty="0">
                <a:latin typeface="標楷體" panose="03000509000000000000" pitchFamily="65" charset="-120"/>
                <a:ea typeface="標楷體" panose="03000509000000000000" pitchFamily="65" charset="-120"/>
              </a:rPr>
              <a:t>：變換器模型的提出是自然語言處理領域的一個重要突破，它引入了自注意機制 </a:t>
            </a:r>
            <a:r>
              <a:rPr lang="en-US" altLang="zh-TW" sz="2400" dirty="0">
                <a:latin typeface="標楷體" panose="03000509000000000000" pitchFamily="65" charset="-120"/>
                <a:ea typeface="標楷體" panose="03000509000000000000" pitchFamily="65" charset="-120"/>
              </a:rPr>
              <a:t>(Self-Attention)</a:t>
            </a:r>
            <a:r>
              <a:rPr lang="zh-TW" altLang="en-US" sz="2400" dirty="0">
                <a:latin typeface="標楷體" panose="03000509000000000000" pitchFamily="65" charset="-120"/>
                <a:ea typeface="標楷體" panose="03000509000000000000" pitchFamily="65" charset="-120"/>
              </a:rPr>
              <a:t>，使模型能夠更好的捕捉序列中的長程依賴性，從而取得了顯著的性能提升。</a:t>
            </a:r>
          </a:p>
        </p:txBody>
      </p:sp>
      <p:sp>
        <p:nvSpPr>
          <p:cNvPr id="5" name="投影片編號版面配置區 4">
            <a:extLst>
              <a:ext uri="{FF2B5EF4-FFF2-40B4-BE49-F238E27FC236}">
                <a16:creationId xmlns:a16="http://schemas.microsoft.com/office/drawing/2014/main" id="{CB6DDDFC-04A2-30B2-05E9-D3A6C8A8E0A1}"/>
              </a:ext>
            </a:extLst>
          </p:cNvPr>
          <p:cNvSpPr>
            <a:spLocks noGrp="1"/>
          </p:cNvSpPr>
          <p:nvPr>
            <p:ph type="sldNum" sz="quarter" idx="12"/>
          </p:nvPr>
        </p:nvSpPr>
        <p:spPr/>
        <p:txBody>
          <a:bodyPr/>
          <a:lstStyle/>
          <a:p>
            <a:fld id="{E5C60907-9731-46B4-A33D-FDF5DC3BFF3C}" type="slidenum">
              <a:rPr lang="zh-TW" altLang="en-US" smtClean="0"/>
              <a:t>9</a:t>
            </a:fld>
            <a:endParaRPr lang="zh-TW" altLang="en-US"/>
          </a:p>
        </p:txBody>
      </p:sp>
    </p:spTree>
    <p:extLst>
      <p:ext uri="{BB962C8B-B14F-4D97-AF65-F5344CB8AC3E}">
        <p14:creationId xmlns:p14="http://schemas.microsoft.com/office/powerpoint/2010/main" val="1816246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11148</TotalTime>
  <Words>4671</Words>
  <Application>Microsoft Office PowerPoint</Application>
  <PresentationFormat>寬螢幕</PresentationFormat>
  <Paragraphs>624</Paragraphs>
  <Slides>76</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76</vt:i4>
      </vt:variant>
    </vt:vector>
  </HeadingPairs>
  <TitlesOfParts>
    <vt:vector size="82" baseType="lpstr">
      <vt:lpstr>清松手寫體1-Medium</vt:lpstr>
      <vt:lpstr>標楷體</vt:lpstr>
      <vt:lpstr>Aptos</vt:lpstr>
      <vt:lpstr>Aptos Display</vt:lpstr>
      <vt:lpstr>Arial</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蔡時富 (111526001)</dc:creator>
  <cp:lastModifiedBy>蔡時富 (111526001)</cp:lastModifiedBy>
  <cp:revision>115</cp:revision>
  <dcterms:created xsi:type="dcterms:W3CDTF">2024-06-17T05:20:27Z</dcterms:created>
  <dcterms:modified xsi:type="dcterms:W3CDTF">2024-06-27T08:58:58Z</dcterms:modified>
</cp:coreProperties>
</file>